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0.xml" ContentType="application/vnd.openxmlformats-officedocument.presentationml.notesSlide+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5.xml" ContentType="application/vnd.openxmlformats-officedocument.presentationml.notesSlide+xml"/>
  <Override PartName="/ppt/tags/tag44.xml" ContentType="application/vnd.openxmlformats-officedocument.presentationml.tags+xml"/>
  <Override PartName="/ppt/notesSlides/notesSlide16.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7.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8.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9.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0.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21.xml" ContentType="application/vnd.openxmlformats-officedocument.presentationml.notesSlide+xml"/>
  <Override PartName="/ppt/tags/tag69.xml" ContentType="application/vnd.openxmlformats-officedocument.presentationml.tags+xml"/>
  <Override PartName="/ppt/notesSlides/notesSlide22.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notesSlides/notesSlide24.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notesSlides/notesSlide2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notesSlides/notesSlide26.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notesSlides/notesSlide27.xml" ContentType="application/vnd.openxmlformats-officedocument.presentationml.notesSlide+xml"/>
  <Override PartName="/ppt/tags/tag82.xml" ContentType="application/vnd.openxmlformats-officedocument.presentationml.tags+xml"/>
  <Override PartName="/ppt/notesSlides/notesSlide28.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36"/>
  </p:notesMasterIdLst>
  <p:sldIdLst>
    <p:sldId id="256" r:id="rId5"/>
    <p:sldId id="277" r:id="rId6"/>
    <p:sldId id="297" r:id="rId7"/>
    <p:sldId id="268" r:id="rId8"/>
    <p:sldId id="266" r:id="rId9"/>
    <p:sldId id="269" r:id="rId10"/>
    <p:sldId id="275" r:id="rId11"/>
    <p:sldId id="286" r:id="rId12"/>
    <p:sldId id="296" r:id="rId13"/>
    <p:sldId id="318" r:id="rId14"/>
    <p:sldId id="287" r:id="rId15"/>
    <p:sldId id="313" r:id="rId16"/>
    <p:sldId id="320" r:id="rId17"/>
    <p:sldId id="314" r:id="rId18"/>
    <p:sldId id="321" r:id="rId19"/>
    <p:sldId id="292" r:id="rId20"/>
    <p:sldId id="284" r:id="rId21"/>
    <p:sldId id="303" r:id="rId22"/>
    <p:sldId id="280" r:id="rId23"/>
    <p:sldId id="282" r:id="rId24"/>
    <p:sldId id="283" r:id="rId25"/>
    <p:sldId id="288" r:id="rId26"/>
    <p:sldId id="309" r:id="rId27"/>
    <p:sldId id="315" r:id="rId28"/>
    <p:sldId id="311" r:id="rId29"/>
    <p:sldId id="312" r:id="rId30"/>
    <p:sldId id="316" r:id="rId31"/>
    <p:sldId id="319" r:id="rId32"/>
    <p:sldId id="293" r:id="rId33"/>
    <p:sldId id="294" r:id="rId34"/>
    <p:sldId id="317" r:id="rId35"/>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èle Poirier" initials="MP" lastIdx="19" clrIdx="0">
    <p:extLst>
      <p:ext uri="{19B8F6BF-5375-455C-9EA6-DF929625EA0E}">
        <p15:presenceInfo xmlns:p15="http://schemas.microsoft.com/office/powerpoint/2012/main" userId="S-1-5-21-3097332721-2962619841-2259365774-3306" providerId="AD"/>
      </p:ext>
    </p:extLst>
  </p:cmAuthor>
  <p:cmAuthor id="2" name="Youssef Slimani" initials="YS" lastIdx="3" clrIdx="1">
    <p:extLst>
      <p:ext uri="{19B8F6BF-5375-455C-9EA6-DF929625EA0E}">
        <p15:presenceInfo xmlns:p15="http://schemas.microsoft.com/office/powerpoint/2012/main" userId="S-1-5-21-3097332721-2962619841-2259365774-3411" providerId="AD"/>
      </p:ext>
    </p:extLst>
  </p:cmAuthor>
  <p:cmAuthor id="3" name="Stéphanie Tremblay-Roy" initials="ST" lastIdx="1" clrIdx="2">
    <p:extLst>
      <p:ext uri="{19B8F6BF-5375-455C-9EA6-DF929625EA0E}">
        <p15:presenceInfo xmlns:p15="http://schemas.microsoft.com/office/powerpoint/2012/main" userId="S-1-5-21-3097332721-2962619841-2259365774-2569" providerId="AD"/>
      </p:ext>
    </p:extLst>
  </p:cmAuthor>
  <p:cmAuthor id="4" name="Fannie Deslauriers" initials="FD" lastIdx="2" clrIdx="3">
    <p:extLst>
      <p:ext uri="{19B8F6BF-5375-455C-9EA6-DF929625EA0E}">
        <p15:presenceInfo xmlns:p15="http://schemas.microsoft.com/office/powerpoint/2012/main" userId="S-1-5-21-3097332721-2962619841-2259365774-28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5394" autoAdjust="0"/>
  </p:normalViewPr>
  <p:slideViewPr>
    <p:cSldViewPr snapToGrid="0">
      <p:cViewPr varScale="1">
        <p:scale>
          <a:sx n="101" d="100"/>
          <a:sy n="101" d="100"/>
        </p:scale>
        <p:origin x="96" y="504"/>
      </p:cViewPr>
      <p:guideLst/>
    </p:cSldViewPr>
  </p:slideViewPr>
  <p:outlineViewPr>
    <p:cViewPr>
      <p:scale>
        <a:sx n="33" d="100"/>
        <a:sy n="33" d="100"/>
      </p:scale>
      <p:origin x="0" y="-17802"/>
    </p:cViewPr>
  </p:outlineViewPr>
  <p:notesTextViewPr>
    <p:cViewPr>
      <p:scale>
        <a:sx n="1" d="1"/>
        <a:sy n="1" d="1"/>
      </p:scale>
      <p:origin x="0" y="0"/>
    </p:cViewPr>
  </p:notesTextViewPr>
  <p:sorterViewPr>
    <p:cViewPr>
      <p:scale>
        <a:sx n="100" d="100"/>
        <a:sy n="100" d="100"/>
      </p:scale>
      <p:origin x="0" y="-5909"/>
    </p:cViewPr>
  </p:sorterViewPr>
  <p:notesViewPr>
    <p:cSldViewPr snapToGrid="0">
      <p:cViewPr>
        <p:scale>
          <a:sx n="80" d="100"/>
          <a:sy n="80" d="100"/>
        </p:scale>
        <p:origin x="2213" y="-6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C72D574-65E5-425E-89FE-5557657F72D1}" type="datetimeFigureOut">
              <a:rPr lang="fr-CA" smtClean="0"/>
              <a:t>2019-04-23</a:t>
            </a:fld>
            <a:endParaRPr lang="fr-CA"/>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474D4B8-6E36-421D-A04B-D43E60AD710E}" type="slidenum">
              <a:rPr lang="fr-CA" smtClean="0"/>
              <a:t>‹N°›</a:t>
            </a:fld>
            <a:endParaRPr lang="fr-CA"/>
          </a:p>
        </p:txBody>
      </p:sp>
    </p:spTree>
    <p:extLst>
      <p:ext uri="{BB962C8B-B14F-4D97-AF65-F5344CB8AC3E}">
        <p14:creationId xmlns:p14="http://schemas.microsoft.com/office/powerpoint/2010/main" val="4265490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a:t>
            </a:fld>
            <a:endParaRPr lang="fr-CA"/>
          </a:p>
        </p:txBody>
      </p:sp>
    </p:spTree>
    <p:extLst>
      <p:ext uri="{BB962C8B-B14F-4D97-AF65-F5344CB8AC3E}">
        <p14:creationId xmlns:p14="http://schemas.microsoft.com/office/powerpoint/2010/main" val="1140047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a:t>En amont de la période concernée par les actions en transition scolaire: </a:t>
            </a:r>
          </a:p>
          <a:p>
            <a:endParaRPr lang="fr-CA"/>
          </a:p>
          <a:p>
            <a:r>
              <a:rPr lang="fr-CA"/>
              <a:t>Des activités visant à soutenir le </a:t>
            </a:r>
            <a:r>
              <a:rPr lang="fr-CA" b="1"/>
              <a:t>développement optimal de l’enfant </a:t>
            </a:r>
            <a:r>
              <a:rPr lang="fr-CA"/>
              <a:t>pour une entrée scolaire réussie sont mises en œuvre dans les communautés.</a:t>
            </a:r>
          </a:p>
          <a:p>
            <a:pPr marL="285750" indent="-285750">
              <a:buFont typeface="Arial" panose="020B0604020202020204" pitchFamily="34" charset="0"/>
              <a:buChar char="•"/>
            </a:pPr>
            <a:r>
              <a:rPr lang="fr-CA"/>
              <a:t>Ces activités commencent dès la naissance et concernent l’enfant lui-même, sa famille et sa communauté. </a:t>
            </a:r>
          </a:p>
          <a:p>
            <a:pPr marL="285750" indent="-285750">
              <a:buFont typeface="Arial" panose="020B0604020202020204" pitchFamily="34" charset="0"/>
              <a:buChar char="•"/>
            </a:pPr>
            <a:r>
              <a:rPr lang="fr-CA"/>
              <a:t>On observe une augmentation de l’intensité de ces activités lorsque les enfants ont 4-5 ans.</a:t>
            </a:r>
          </a:p>
          <a:p>
            <a:endParaRPr lang="fr-CA"/>
          </a:p>
          <a:p>
            <a:r>
              <a:rPr lang="fr-CA"/>
              <a:t>Des activités visant le </a:t>
            </a:r>
            <a:r>
              <a:rPr lang="fr-CA" b="1"/>
              <a:t>développement d’une vision commune</a:t>
            </a:r>
            <a:r>
              <a:rPr lang="fr-CA"/>
              <a:t>, le </a:t>
            </a:r>
            <a:r>
              <a:rPr lang="fr-CA" b="1"/>
              <a:t>réseautage </a:t>
            </a:r>
            <a:r>
              <a:rPr lang="fr-CA"/>
              <a:t>et </a:t>
            </a:r>
            <a:r>
              <a:rPr lang="fr-CA" b="1"/>
              <a:t>l’établissement d’un continuum </a:t>
            </a:r>
            <a:r>
              <a:rPr lang="fr-CA"/>
              <a:t>entre les réseaux familles, petite enfance et le milieu scolaire sont réalisées. </a:t>
            </a:r>
          </a:p>
          <a:p>
            <a:endParaRPr lang="fr-CA" sz="1000" cap="all"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10</a:t>
            </a:fld>
            <a:endParaRPr lang="fr-CA"/>
          </a:p>
        </p:txBody>
      </p:sp>
    </p:spTree>
    <p:extLst>
      <p:ext uri="{BB962C8B-B14F-4D97-AF65-F5344CB8AC3E}">
        <p14:creationId xmlns:p14="http://schemas.microsoft.com/office/powerpoint/2010/main" val="392405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11</a:t>
            </a:fld>
            <a:endParaRPr lang="fr-CA"/>
          </a:p>
        </p:txBody>
      </p:sp>
    </p:spTree>
    <p:extLst>
      <p:ext uri="{BB962C8B-B14F-4D97-AF65-F5344CB8AC3E}">
        <p14:creationId xmlns:p14="http://schemas.microsoft.com/office/powerpoint/2010/main" val="365918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sz="1000"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12</a:t>
            </a:fld>
            <a:endParaRPr lang="fr-CA"/>
          </a:p>
        </p:txBody>
      </p:sp>
    </p:spTree>
    <p:extLst>
      <p:ext uri="{BB962C8B-B14F-4D97-AF65-F5344CB8AC3E}">
        <p14:creationId xmlns:p14="http://schemas.microsoft.com/office/powerpoint/2010/main" val="187437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13</a:t>
            </a:fld>
            <a:endParaRPr lang="fr-CA"/>
          </a:p>
        </p:txBody>
      </p:sp>
    </p:spTree>
    <p:extLst>
      <p:ext uri="{BB962C8B-B14F-4D97-AF65-F5344CB8AC3E}">
        <p14:creationId xmlns:p14="http://schemas.microsoft.com/office/powerpoint/2010/main" val="150552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3577" y="4748163"/>
            <a:ext cx="5388610" cy="4395837"/>
          </a:xfrm>
        </p:spPr>
        <p:txBody>
          <a:bodyPr/>
          <a:lstStyle/>
          <a:p>
            <a:r>
              <a:rPr lang="fr-FR" sz="1800" b="1" dirty="0"/>
              <a:t>Actions visant le </a:t>
            </a:r>
            <a:r>
              <a:rPr lang="fr-FR" sz="1800" b="1" dirty="0">
                <a:solidFill>
                  <a:schemeClr val="accent1"/>
                </a:solidFill>
              </a:rPr>
              <a:t>soutien à l’appropriation d’une vision </a:t>
            </a:r>
            <a:r>
              <a:rPr lang="fr-FR" sz="1800" b="1" dirty="0" smtClean="0">
                <a:solidFill>
                  <a:schemeClr val="accent1"/>
                </a:solidFill>
              </a:rPr>
              <a:t>commune</a:t>
            </a:r>
            <a:endParaRPr lang="fr-FR" sz="2000" b="1" dirty="0" smtClean="0">
              <a:solidFill>
                <a:schemeClr val="accent1"/>
              </a:solidFill>
            </a:endParaRPr>
          </a:p>
          <a:p>
            <a:pPr marL="171450" indent="-171450">
              <a:buFont typeface="Arial" panose="020B0604020202020204" pitchFamily="34" charset="0"/>
              <a:buChar char="•"/>
            </a:pPr>
            <a:r>
              <a:rPr lang="fr-FR" sz="1600" dirty="0" smtClean="0"/>
              <a:t>Réalisation </a:t>
            </a:r>
            <a:r>
              <a:rPr lang="fr-FR" sz="1600" dirty="0"/>
              <a:t>de revues de littérature scientifiques </a:t>
            </a:r>
            <a:r>
              <a:rPr lang="fr-FR" sz="1600" dirty="0" smtClean="0"/>
              <a:t>: Ce </a:t>
            </a:r>
            <a:r>
              <a:rPr lang="fr-FR" sz="1600" dirty="0"/>
              <a:t>type d’action permet d’appuyer les réflexions sur les connaissances scientifiques actuelles. </a:t>
            </a:r>
          </a:p>
          <a:p>
            <a:pPr marL="171450" indent="-171450">
              <a:buFont typeface="Arial" panose="020B0604020202020204" pitchFamily="34" charset="0"/>
              <a:buChar char="•"/>
            </a:pPr>
            <a:r>
              <a:rPr lang="fr-FR" sz="1600" dirty="0" smtClean="0"/>
              <a:t>Réalisation </a:t>
            </a:r>
            <a:r>
              <a:rPr lang="fr-FR" sz="1600" dirty="0"/>
              <a:t>d’enquêtes et de </a:t>
            </a:r>
            <a:r>
              <a:rPr lang="fr-FR" sz="1600" dirty="0" smtClean="0"/>
              <a:t>sondages: les </a:t>
            </a:r>
            <a:r>
              <a:rPr lang="fr-FR" sz="1600" dirty="0"/>
              <a:t>actions de cette catégorie réfèrent aux savoirs expérientiels issus des besoins, des enjeux et des pratiques portés par les partenaires. </a:t>
            </a:r>
            <a:endParaRPr lang="fr-CA" sz="1600" dirty="0"/>
          </a:p>
          <a:p>
            <a:pPr marL="171450" indent="-171450">
              <a:buFont typeface="Arial" panose="020B0604020202020204" pitchFamily="34" charset="0"/>
              <a:buChar char="•"/>
            </a:pPr>
            <a:r>
              <a:rPr lang="fr-FR" sz="1600" dirty="0" smtClean="0"/>
              <a:t>Rédaction </a:t>
            </a:r>
            <a:r>
              <a:rPr lang="fr-FR" sz="1600" dirty="0"/>
              <a:t>de documents de </a:t>
            </a:r>
            <a:r>
              <a:rPr lang="fr-FR" sz="1600" dirty="0" smtClean="0"/>
              <a:t>référence: ce </a:t>
            </a:r>
            <a:r>
              <a:rPr lang="fr-FR" sz="1600" dirty="0"/>
              <a:t>type d’action vise à diffuser les éléments inhérents à la vision commune établie par la concertation des partenaires régionaux afin de soutenir la consolidation des pratiques ou leur mise en œuvre. </a:t>
            </a:r>
            <a:endParaRPr lang="fr-CA" sz="1600" dirty="0"/>
          </a:p>
          <a:p>
            <a:pPr marL="171450" indent="-171450">
              <a:buFont typeface="Arial" panose="020B0604020202020204" pitchFamily="34" charset="0"/>
              <a:buChar char="•"/>
            </a:pPr>
            <a:r>
              <a:rPr lang="fr-FR" sz="1600" dirty="0" smtClean="0"/>
              <a:t>Mise </a:t>
            </a:r>
            <a:r>
              <a:rPr lang="fr-FR" sz="1600" dirty="0"/>
              <a:t>en place d’activités d’appropriation de </a:t>
            </a:r>
            <a:r>
              <a:rPr lang="fr-FR" sz="1600" dirty="0" smtClean="0"/>
              <a:t>connaissances: les </a:t>
            </a:r>
            <a:r>
              <a:rPr lang="fr-FR" sz="1600" dirty="0"/>
              <a:t>actions de cette catégorie visent à consolider les connaissances des acteurs impliqués dans les projets en transition scolaire.  </a:t>
            </a:r>
            <a:endParaRPr lang="fr-CA" sz="1600"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14</a:t>
            </a:fld>
            <a:endParaRPr lang="fr-CA"/>
          </a:p>
        </p:txBody>
      </p:sp>
    </p:spTree>
    <p:extLst>
      <p:ext uri="{BB962C8B-B14F-4D97-AF65-F5344CB8AC3E}">
        <p14:creationId xmlns:p14="http://schemas.microsoft.com/office/powerpoint/2010/main" val="284603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3577" y="4748163"/>
            <a:ext cx="5388610" cy="4395837"/>
          </a:xfrm>
        </p:spPr>
        <p:txBody>
          <a:bodyPr/>
          <a:lstStyle/>
          <a:p>
            <a:r>
              <a:rPr lang="fr-FR" sz="1400" b="1" dirty="0" smtClean="0"/>
              <a:t>Actions </a:t>
            </a:r>
            <a:r>
              <a:rPr lang="fr-FR" sz="1400" b="1" dirty="0"/>
              <a:t>visant le </a:t>
            </a:r>
            <a:r>
              <a:rPr lang="fr-FR" sz="1400" b="1" dirty="0">
                <a:solidFill>
                  <a:schemeClr val="accent1"/>
                </a:solidFill>
              </a:rPr>
              <a:t>soutien à la mise-en-œuvre d’actions </a:t>
            </a:r>
            <a:r>
              <a:rPr lang="fr-FR" sz="1400" b="1" dirty="0"/>
              <a:t>en transition scolaire</a:t>
            </a:r>
          </a:p>
          <a:p>
            <a:pPr marL="171450" lvl="3" indent="-171450">
              <a:buFont typeface="Arial" panose="020B0604020202020204" pitchFamily="34" charset="0"/>
              <a:buChar char="•"/>
            </a:pPr>
            <a:r>
              <a:rPr lang="fr-FR" sz="1400" dirty="0"/>
              <a:t>Recensement et diffusion des actions régionales ou </a:t>
            </a:r>
            <a:r>
              <a:rPr lang="fr-FR" sz="1400" dirty="0" smtClean="0"/>
              <a:t>locales: ce </a:t>
            </a:r>
            <a:r>
              <a:rPr lang="fr-FR" sz="1400" dirty="0"/>
              <a:t>type d’action permet de connaitre et de partager à l’ensemble des concertations locales et régionales  les réflexions et les outils développés dans la région.  </a:t>
            </a:r>
            <a:endParaRPr lang="fr-CA" sz="1400" dirty="0"/>
          </a:p>
          <a:p>
            <a:pPr marL="171450" lvl="3" indent="-171450">
              <a:buFont typeface="Arial" panose="020B0604020202020204" pitchFamily="34" charset="0"/>
              <a:buChar char="•"/>
            </a:pPr>
            <a:r>
              <a:rPr lang="fr-FR" sz="1400" dirty="0"/>
              <a:t>Développement et diffusion d’outils pour les parents et les </a:t>
            </a:r>
            <a:r>
              <a:rPr lang="fr-FR" sz="1400" dirty="0" smtClean="0"/>
              <a:t>intervenants: ce </a:t>
            </a:r>
            <a:r>
              <a:rPr lang="fr-FR" sz="1400" dirty="0"/>
              <a:t>type d’action propose des outils concrets qui visent à informer les parents et les intervenants.  </a:t>
            </a:r>
            <a:endParaRPr lang="fr-CA" sz="1400" dirty="0"/>
          </a:p>
          <a:p>
            <a:pPr marL="171450" lvl="3" indent="-171450">
              <a:buFont typeface="Arial" panose="020B0604020202020204" pitchFamily="34" charset="0"/>
              <a:buChar char="•"/>
            </a:pPr>
            <a:r>
              <a:rPr lang="fr-FR" sz="1400" dirty="0"/>
              <a:t>Développement ou utilisation d’outils visant une meilleure connaissance des enfants </a:t>
            </a:r>
            <a:r>
              <a:rPr lang="fr-FR" sz="1400" dirty="0" smtClean="0"/>
              <a:t>:cette </a:t>
            </a:r>
            <a:r>
              <a:rPr lang="fr-FR" sz="1400" dirty="0"/>
              <a:t>catégorie d’actions permet aux différents acteurs de partager leurs connaissances de chacun des enfants lors de la transition vers l’école. </a:t>
            </a:r>
            <a:endParaRPr lang="fr-FR" sz="1400" dirty="0" smtClean="0"/>
          </a:p>
          <a:p>
            <a:pPr marL="171450" lvl="3" indent="-171450">
              <a:buFont typeface="Arial" panose="020B0604020202020204" pitchFamily="34" charset="0"/>
              <a:buChar char="•"/>
            </a:pPr>
            <a:r>
              <a:rPr lang="fr-FR" sz="1400" dirty="0" smtClean="0"/>
              <a:t>Développement </a:t>
            </a:r>
            <a:r>
              <a:rPr lang="fr-FR" sz="1400" dirty="0"/>
              <a:t>et mise en œuvre d’une démarche </a:t>
            </a:r>
            <a:r>
              <a:rPr lang="fr-FR" sz="1400" dirty="0" smtClean="0"/>
              <a:t>d’évaluation : ce </a:t>
            </a:r>
            <a:r>
              <a:rPr lang="fr-FR" sz="1400" dirty="0"/>
              <a:t>type d’action vise à évaluer les démarches visant une transition scolaire harmonieuse.</a:t>
            </a:r>
          </a:p>
          <a:p>
            <a:pPr marL="171450" lvl="3" indent="-171450">
              <a:buFont typeface="Arial" panose="020B0604020202020204" pitchFamily="34" charset="0"/>
              <a:buChar char="•"/>
            </a:pPr>
            <a:r>
              <a:rPr lang="fr-FR" sz="1400" dirty="0"/>
              <a:t>Création d’espaces de réseautage et de mobilisation: </a:t>
            </a:r>
            <a:r>
              <a:rPr lang="fr-FR" sz="1400" dirty="0" smtClean="0"/>
              <a:t>les </a:t>
            </a:r>
            <a:r>
              <a:rPr lang="fr-FR" sz="1400" dirty="0"/>
              <a:t>actions contenues dans cette catégorie permettent les échanges entre les différents acteurs d’une région. </a:t>
            </a:r>
            <a:br>
              <a:rPr lang="fr-FR" sz="1400" dirty="0"/>
            </a:br>
            <a:endParaRPr lang="fr-CA" sz="1400" dirty="0"/>
          </a:p>
          <a:p>
            <a:pPr marL="171450" lvl="3" indent="-171450">
              <a:buFont typeface="Arial" panose="020B0604020202020204" pitchFamily="34" charset="0"/>
              <a:buChar char="•"/>
            </a:pPr>
            <a:endParaRPr lang="fr-CA" dirty="0"/>
          </a:p>
          <a:p>
            <a:endParaRPr lang="fr-CA" dirty="0"/>
          </a:p>
          <a:p>
            <a:endParaRPr lang="fr-CA" dirty="0"/>
          </a:p>
          <a:p>
            <a:endParaRPr lang="fr-CA" dirty="0" smtClean="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15</a:t>
            </a:fld>
            <a:endParaRPr lang="fr-CA"/>
          </a:p>
        </p:txBody>
      </p:sp>
    </p:spTree>
    <p:extLst>
      <p:ext uri="{BB962C8B-B14F-4D97-AF65-F5344CB8AC3E}">
        <p14:creationId xmlns:p14="http://schemas.microsoft.com/office/powerpoint/2010/main" val="404873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16</a:t>
            </a:fld>
            <a:endParaRPr lang="fr-CA"/>
          </a:p>
        </p:txBody>
      </p:sp>
    </p:spTree>
    <p:extLst>
      <p:ext uri="{BB962C8B-B14F-4D97-AF65-F5344CB8AC3E}">
        <p14:creationId xmlns:p14="http://schemas.microsoft.com/office/powerpoint/2010/main" val="2905561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17</a:t>
            </a:fld>
            <a:endParaRPr lang="fr-CA"/>
          </a:p>
        </p:txBody>
      </p:sp>
    </p:spTree>
    <p:extLst>
      <p:ext uri="{BB962C8B-B14F-4D97-AF65-F5344CB8AC3E}">
        <p14:creationId xmlns:p14="http://schemas.microsoft.com/office/powerpoint/2010/main" val="701551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18</a:t>
            </a:fld>
            <a:endParaRPr lang="fr-CA"/>
          </a:p>
        </p:txBody>
      </p:sp>
    </p:spTree>
    <p:extLst>
      <p:ext uri="{BB962C8B-B14F-4D97-AF65-F5344CB8AC3E}">
        <p14:creationId xmlns:p14="http://schemas.microsoft.com/office/powerpoint/2010/main" val="703111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400" b="1" dirty="0"/>
              <a:t>Les enfants et leur famille</a:t>
            </a:r>
            <a:endParaRPr lang="fr-CA" sz="1400" dirty="0"/>
          </a:p>
          <a:p>
            <a:pPr marL="285750" indent="-285750">
              <a:buFont typeface="Arial" panose="020B0604020202020204" pitchFamily="34" charset="0"/>
              <a:buChar char="•"/>
            </a:pPr>
            <a:r>
              <a:rPr lang="fr-CA" sz="1400" dirty="0" smtClean="0"/>
              <a:t>Visent </a:t>
            </a:r>
            <a:r>
              <a:rPr lang="fr-CA" sz="1400" dirty="0"/>
              <a:t>d’abord et avant tout à s’assurer du bien-être des enfants et de leur famille. </a:t>
            </a:r>
            <a:endParaRPr lang="fr-CA" sz="1400" dirty="0" smtClean="0"/>
          </a:p>
          <a:p>
            <a:pPr marL="285750" indent="-285750">
              <a:buFont typeface="Arial" panose="020B0604020202020204" pitchFamily="34" charset="0"/>
              <a:buChar char="•"/>
            </a:pPr>
            <a:r>
              <a:rPr lang="fr-CA" sz="1400" dirty="0" smtClean="0"/>
              <a:t>Quelques regroupements </a:t>
            </a:r>
            <a:r>
              <a:rPr lang="fr-CA" sz="1400" dirty="0"/>
              <a:t>ont développé des outils spécifiques pour les enfants ne fréquentant pas les services de garde et leurs parents. </a:t>
            </a:r>
          </a:p>
          <a:p>
            <a:r>
              <a:rPr lang="fr-CA" sz="1400" dirty="0"/>
              <a:t> </a:t>
            </a:r>
          </a:p>
          <a:p>
            <a:r>
              <a:rPr lang="fr-CA" sz="1400" b="1" dirty="0"/>
              <a:t>Les intervenants des différents réseaux</a:t>
            </a:r>
            <a:endParaRPr lang="fr-CA" sz="1400" dirty="0"/>
          </a:p>
          <a:p>
            <a:pPr marL="285750" indent="-285750">
              <a:buFont typeface="Arial" panose="020B0604020202020204" pitchFamily="34" charset="0"/>
              <a:buChar char="•"/>
            </a:pPr>
            <a:r>
              <a:rPr lang="fr-CA" sz="1400" dirty="0"/>
              <a:t>Partie prenante des actions en transition scolaire, les intervenants en sont aussi un des publics </a:t>
            </a:r>
            <a:r>
              <a:rPr lang="fr-CA" sz="1400" dirty="0" smtClean="0"/>
              <a:t>cibles</a:t>
            </a:r>
          </a:p>
          <a:p>
            <a:pPr marL="285750" indent="-285750">
              <a:buFont typeface="Arial" panose="020B0604020202020204" pitchFamily="34" charset="0"/>
              <a:buChar char="•"/>
            </a:pPr>
            <a:r>
              <a:rPr lang="fr-CA" sz="1400" dirty="0"/>
              <a:t>I</a:t>
            </a:r>
            <a:r>
              <a:rPr lang="fr-CA" sz="1400" dirty="0" smtClean="0"/>
              <a:t>ls </a:t>
            </a:r>
            <a:r>
              <a:rPr lang="fr-CA" sz="1400" dirty="0"/>
              <a:t>peuvent à la fois participer à la conception d’un outil et d’une action, mais également en bénéficier par la suite</a:t>
            </a:r>
            <a:r>
              <a:rPr lang="fr-CA" sz="1400" dirty="0" smtClean="0"/>
              <a:t>.</a:t>
            </a:r>
          </a:p>
          <a:p>
            <a:pPr marL="285750" indent="-285750">
              <a:buFont typeface="Arial" panose="020B0604020202020204" pitchFamily="34" charset="0"/>
              <a:buChar char="•"/>
            </a:pPr>
            <a:r>
              <a:rPr lang="fr-CA" sz="1400" dirty="0" smtClean="0"/>
              <a:t>Ils sont aussi  </a:t>
            </a:r>
            <a:r>
              <a:rPr lang="fr-CA" sz="1400" dirty="0"/>
              <a:t>la cible directe d’actions ayant pour objectif une meilleure collaboration entre les différents milieux ou encore une meilleure connaissance des enfants. </a:t>
            </a:r>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19</a:t>
            </a:fld>
            <a:endParaRPr lang="fr-CA"/>
          </a:p>
        </p:txBody>
      </p:sp>
    </p:spTree>
    <p:extLst>
      <p:ext uri="{BB962C8B-B14F-4D97-AF65-F5344CB8AC3E}">
        <p14:creationId xmlns:p14="http://schemas.microsoft.com/office/powerpoint/2010/main" val="334087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EA79DC3-01EB-4B26-99C1-D3675D6238FA}" type="slidenum">
              <a:rPr lang="fr-CA" smtClean="0"/>
              <a:t>2</a:t>
            </a:fld>
            <a:endParaRPr lang="fr-CA"/>
          </a:p>
        </p:txBody>
      </p:sp>
    </p:spTree>
    <p:extLst>
      <p:ext uri="{BB962C8B-B14F-4D97-AF65-F5344CB8AC3E}">
        <p14:creationId xmlns:p14="http://schemas.microsoft.com/office/powerpoint/2010/main" val="782055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3577" y="4748163"/>
            <a:ext cx="5388610" cy="4281537"/>
          </a:xfrm>
        </p:spPr>
        <p:txBody>
          <a:bodyPr/>
          <a:lstStyle/>
          <a:p>
            <a:pPr marL="85725" lvl="1"/>
            <a:r>
              <a:rPr lang="fr-CA" b="1" dirty="0" smtClean="0">
                <a:solidFill>
                  <a:schemeClr val="accent1"/>
                </a:solidFill>
              </a:rPr>
              <a:t>Améliorer </a:t>
            </a:r>
            <a:r>
              <a:rPr lang="fr-CA" b="1" dirty="0">
                <a:solidFill>
                  <a:schemeClr val="accent1"/>
                </a:solidFill>
              </a:rPr>
              <a:t>la collaboration entre les intervenants des organisations concernées par la première transition scolaire</a:t>
            </a:r>
            <a:r>
              <a:rPr lang="fr-CA" dirty="0">
                <a:solidFill>
                  <a:schemeClr val="accent1"/>
                </a:solidFill>
              </a:rPr>
              <a:t>.</a:t>
            </a:r>
          </a:p>
          <a:p>
            <a:pPr marL="361950" lvl="2" indent="-200025">
              <a:buFont typeface="Arial" panose="020B0604020202020204" pitchFamily="34" charset="0"/>
              <a:buChar char="•"/>
            </a:pPr>
            <a:r>
              <a:rPr lang="fr-CA" altLang="fr-FR" sz="1100" dirty="0"/>
              <a:t>Adoption d’une vision commune de la transition scolaire. </a:t>
            </a:r>
          </a:p>
          <a:p>
            <a:pPr marL="361950" lvl="2" indent="-200025">
              <a:buFont typeface="Arial" panose="020B0604020202020204" pitchFamily="34" charset="0"/>
              <a:buChar char="•"/>
            </a:pPr>
            <a:r>
              <a:rPr lang="fr-CA" sz="1100" dirty="0"/>
              <a:t>Formalisation des collaborations entre les différents réseaux œuvrant sur un même territoire. </a:t>
            </a:r>
            <a:endParaRPr lang="fr-CA" altLang="fr-FR" sz="1100" dirty="0"/>
          </a:p>
          <a:p>
            <a:pPr marL="361950" lvl="2" indent="-200025">
              <a:buFont typeface="Arial" panose="020B0604020202020204" pitchFamily="34" charset="0"/>
              <a:buChar char="•"/>
            </a:pPr>
            <a:r>
              <a:rPr lang="fr-CA" sz="1100" dirty="0"/>
              <a:t>Au fil des années, consolidation de  l’expérience acquise : amélioration des outils; poursuivi du  dialogue entre les organisations et les différents secteurs impliqués; promotion des services disponibles dans la communauté; amélioration des mécanismes de référencement entre les services. </a:t>
            </a:r>
          </a:p>
          <a:p>
            <a:pPr marL="85725" lvl="1"/>
            <a:r>
              <a:rPr lang="fr-CA" b="1" dirty="0" smtClean="0">
                <a:solidFill>
                  <a:schemeClr val="accent1"/>
                </a:solidFill>
              </a:rPr>
              <a:t>Intégrer </a:t>
            </a:r>
            <a:r>
              <a:rPr lang="fr-CA" b="1" dirty="0">
                <a:solidFill>
                  <a:schemeClr val="accent1"/>
                </a:solidFill>
              </a:rPr>
              <a:t>la famille de l’enfant dans la démarche de transition</a:t>
            </a:r>
          </a:p>
          <a:p>
            <a:pPr marL="361950" lvl="2" indent="-200025">
              <a:buFont typeface="Arial" panose="020B0604020202020204" pitchFamily="34" charset="0"/>
              <a:buChar char="•"/>
            </a:pPr>
            <a:r>
              <a:rPr lang="fr-CA" sz="1100" dirty="0"/>
              <a:t>Captation des  opinions et besoins des parents au sujet de la transition scolaire.</a:t>
            </a:r>
          </a:p>
          <a:p>
            <a:pPr marL="361950" lvl="2" indent="-200025">
              <a:buFont typeface="Arial" panose="020B0604020202020204" pitchFamily="34" charset="0"/>
              <a:buChar char="•"/>
            </a:pPr>
            <a:r>
              <a:rPr lang="fr-CA" sz="1100" dirty="0"/>
              <a:t>Organisation de l’information et  choix des moyens efficaces pour la transmettre</a:t>
            </a:r>
          </a:p>
          <a:p>
            <a:pPr marL="361950" lvl="2" indent="-200025">
              <a:buFont typeface="Arial" panose="020B0604020202020204" pitchFamily="34" charset="0"/>
              <a:buChar char="•"/>
            </a:pPr>
            <a:r>
              <a:rPr lang="fr-CA" sz="1100" dirty="0"/>
              <a:t>Attention particulière aux besoins des familles vivant en contexte de défavorisation, des familles issues de l’immigration ou encore des enfants ne fréquentant pas de services éducatifs avant l’entrée à l’école.</a:t>
            </a:r>
          </a:p>
          <a:p>
            <a:pPr marL="361950" lvl="2" indent="-200025">
              <a:buFont typeface="Arial" panose="020B0604020202020204" pitchFamily="34" charset="0"/>
              <a:buChar char="•"/>
            </a:pPr>
            <a:r>
              <a:rPr lang="fr-CA" sz="1100" dirty="0"/>
              <a:t>Invitation à contribuer à l’évaluation des activités auxquelles ils ont participé.</a:t>
            </a:r>
          </a:p>
          <a:p>
            <a:pPr marL="85725" lvl="1"/>
            <a:r>
              <a:rPr lang="fr-CA" b="1" dirty="0">
                <a:solidFill>
                  <a:schemeClr val="accent1"/>
                </a:solidFill>
              </a:rPr>
              <a:t>Exposer l’enfant à des expériences qui faciliteront son intégration à l’école.</a:t>
            </a:r>
            <a:r>
              <a:rPr lang="fr-FR" b="1" dirty="0">
                <a:solidFill>
                  <a:schemeClr val="accent1"/>
                </a:solidFill>
              </a:rPr>
              <a:t> </a:t>
            </a:r>
            <a:endParaRPr lang="fr-CA" b="1" dirty="0">
              <a:solidFill>
                <a:schemeClr val="accent1"/>
              </a:solidFill>
            </a:endParaRPr>
          </a:p>
          <a:p>
            <a:pPr marL="361950" lvl="2" indent="-200025">
              <a:buFont typeface="Arial" panose="020B0604020202020204" pitchFamily="34" charset="0"/>
              <a:buChar char="•"/>
            </a:pPr>
            <a:r>
              <a:rPr lang="fr-CA" sz="1100" dirty="0"/>
              <a:t>Opportunité pour l’enfant de se familiariser avec l’environnement et les routines qui seront présentes dans le cadre scolaire.</a:t>
            </a:r>
          </a:p>
          <a:p>
            <a:pPr marL="361950" lvl="2" indent="-200025">
              <a:buFont typeface="Arial" panose="020B0604020202020204" pitchFamily="34" charset="0"/>
              <a:buChar char="•"/>
            </a:pPr>
            <a:r>
              <a:rPr lang="fr-CA" sz="1100" dirty="0"/>
              <a:t>Certaines actions intègrent le développement de l’enfant dans les dimensions langagière, sociale et affective plus spécifiquement.</a:t>
            </a:r>
          </a:p>
          <a:p>
            <a:pPr marL="361950" lvl="2" indent="-200025">
              <a:buFont typeface="Arial" panose="020B0604020202020204" pitchFamily="34" charset="0"/>
              <a:buChar char="•"/>
            </a:pPr>
            <a:r>
              <a:rPr lang="fr-CA" sz="1100" dirty="0"/>
              <a:t>Invitation aux parents à reproduire certaines activités à la maison et à se familiariser avec le rôle qu’ils pourront jouer auprès de leur enfant pendant le parcours scolaire.</a:t>
            </a:r>
          </a:p>
          <a:p>
            <a:pPr marL="361950" lvl="2" indent="-200025">
              <a:buFont typeface="Arial" panose="020B0604020202020204" pitchFamily="34" charset="0"/>
              <a:buChar char="•"/>
            </a:pPr>
            <a:r>
              <a:rPr lang="fr-CA" sz="1100" dirty="0"/>
              <a:t>Détection possible des besoins particuliers en amont de la rentrée scolaire, notamment pour les enfants qui ne fréquentaient pas de service de garde.</a:t>
            </a:r>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20</a:t>
            </a:fld>
            <a:endParaRPr lang="fr-CA" dirty="0"/>
          </a:p>
        </p:txBody>
      </p:sp>
    </p:spTree>
    <p:extLst>
      <p:ext uri="{BB962C8B-B14F-4D97-AF65-F5344CB8AC3E}">
        <p14:creationId xmlns:p14="http://schemas.microsoft.com/office/powerpoint/2010/main" val="184428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07988" y="1222375"/>
            <a:ext cx="5919787" cy="3330575"/>
          </a:xfrm>
        </p:spPr>
      </p:sp>
      <p:sp>
        <p:nvSpPr>
          <p:cNvPr id="3" name="Espace réservé des commentaires 2"/>
          <p:cNvSpPr>
            <a:spLocks noGrp="1"/>
          </p:cNvSpPr>
          <p:nvPr>
            <p:ph type="body" idx="1"/>
          </p:nvPr>
        </p:nvSpPr>
        <p:spPr/>
        <p:txBody>
          <a:bodyPr/>
          <a:lstStyle/>
          <a:p>
            <a:pPr marL="171450" lvl="1" indent="-171450" fontAlgn="base">
              <a:lnSpc>
                <a:spcPct val="80000"/>
              </a:lnSpc>
              <a:spcBef>
                <a:spcPts val="1200"/>
              </a:spcBef>
              <a:spcAft>
                <a:spcPts val="200"/>
              </a:spcAft>
              <a:buSzPct val="100000"/>
              <a:buFont typeface="Arial" panose="020B0604020202020204" pitchFamily="34" charset="0"/>
              <a:buChar char="•"/>
            </a:pPr>
            <a:r>
              <a:rPr lang="fr-CA" sz="1600" dirty="0"/>
              <a:t>Toutes les actions analysées comptent sur l’implication des organismes communautaires locaux. </a:t>
            </a:r>
            <a:endParaRPr lang="fr-CA" sz="1600" dirty="0" smtClean="0"/>
          </a:p>
          <a:p>
            <a:pPr marL="171450" lvl="1" indent="-171450" fontAlgn="base">
              <a:lnSpc>
                <a:spcPct val="80000"/>
              </a:lnSpc>
              <a:spcBef>
                <a:spcPts val="1200"/>
              </a:spcBef>
              <a:spcAft>
                <a:spcPts val="200"/>
              </a:spcAft>
              <a:buSzPct val="100000"/>
              <a:buFont typeface="Arial" panose="020B0604020202020204" pitchFamily="34" charset="0"/>
              <a:buChar char="•"/>
            </a:pPr>
            <a:r>
              <a:rPr lang="fr-CA" sz="1600" dirty="0" smtClean="0"/>
              <a:t>Les </a:t>
            </a:r>
            <a:r>
              <a:rPr lang="fr-CA" sz="1600" dirty="0"/>
              <a:t>autres acteurs proviennent des services de garde, du milieu scolaire et, dans une moindre mesure, du réseau de la santé (CIUSS, CISSS) et du secteur municipal. </a:t>
            </a:r>
            <a:endParaRPr lang="fr-CA" sz="1600" dirty="0" smtClean="0"/>
          </a:p>
          <a:p>
            <a:pPr marL="171450" lvl="1" indent="-171450" fontAlgn="base">
              <a:lnSpc>
                <a:spcPct val="80000"/>
              </a:lnSpc>
              <a:spcBef>
                <a:spcPts val="1200"/>
              </a:spcBef>
              <a:spcAft>
                <a:spcPts val="200"/>
              </a:spcAft>
              <a:buSzPct val="100000"/>
              <a:buFont typeface="Arial" panose="020B0604020202020204" pitchFamily="34" charset="0"/>
              <a:buChar char="•"/>
            </a:pPr>
            <a:r>
              <a:rPr lang="fr-CA" sz="1600" dirty="0" smtClean="0"/>
              <a:t>L’implication </a:t>
            </a:r>
            <a:r>
              <a:rPr lang="fr-CA" sz="1600" dirty="0"/>
              <a:t>des représentants du secteur « Santé et services sociaux » est souhaitable, mais n’est pas acquise dans tous les regroupements. </a:t>
            </a:r>
            <a:endParaRPr lang="fr-CA" sz="1600" dirty="0" smtClean="0"/>
          </a:p>
          <a:p>
            <a:pPr marL="171450" lvl="1" indent="-171450" fontAlgn="base">
              <a:lnSpc>
                <a:spcPct val="80000"/>
              </a:lnSpc>
              <a:spcBef>
                <a:spcPts val="1200"/>
              </a:spcBef>
              <a:spcAft>
                <a:spcPts val="200"/>
              </a:spcAft>
              <a:buSzPct val="100000"/>
              <a:buFont typeface="Arial" panose="020B0604020202020204" pitchFamily="34" charset="0"/>
              <a:buChar char="•"/>
            </a:pPr>
            <a:r>
              <a:rPr lang="fr-CA" sz="1600" dirty="0" smtClean="0"/>
              <a:t>L’engagement </a:t>
            </a:r>
            <a:r>
              <a:rPr lang="fr-CA" sz="1600" dirty="0"/>
              <a:t>de ce réseau favorise une continuité des services lorsqu’ils sont offerts dans le contexte de la garde et que de nouveaux professionnels spécialisés prennent le relais dans le milieu scolaire.</a:t>
            </a:r>
          </a:p>
          <a:p>
            <a:pPr marL="171450" lvl="1" indent="-171450" fontAlgn="base">
              <a:lnSpc>
                <a:spcPct val="80000"/>
              </a:lnSpc>
              <a:spcBef>
                <a:spcPts val="1200"/>
              </a:spcBef>
              <a:spcAft>
                <a:spcPts val="200"/>
              </a:spcAft>
              <a:buSzPct val="100000"/>
              <a:buFont typeface="Arial" panose="020B0604020202020204" pitchFamily="34" charset="0"/>
              <a:buChar char="•"/>
            </a:pPr>
            <a:endParaRPr lang="fr-CA" sz="1800"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21</a:t>
            </a:fld>
            <a:endParaRPr lang="fr-CA"/>
          </a:p>
        </p:txBody>
      </p:sp>
    </p:spTree>
    <p:extLst>
      <p:ext uri="{BB962C8B-B14F-4D97-AF65-F5344CB8AC3E}">
        <p14:creationId xmlns:p14="http://schemas.microsoft.com/office/powerpoint/2010/main" val="3885028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22</a:t>
            </a:fld>
            <a:endParaRPr lang="fr-CA"/>
          </a:p>
        </p:txBody>
      </p:sp>
    </p:spTree>
    <p:extLst>
      <p:ext uri="{BB962C8B-B14F-4D97-AF65-F5344CB8AC3E}">
        <p14:creationId xmlns:p14="http://schemas.microsoft.com/office/powerpoint/2010/main" val="1417927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1233488"/>
            <a:ext cx="5916613" cy="3328987"/>
          </a:xfrm>
        </p:spPr>
      </p:sp>
      <p:sp>
        <p:nvSpPr>
          <p:cNvPr id="3" name="Espace réservé des commentaires 2"/>
          <p:cNvSpPr>
            <a:spLocks noGrp="1"/>
          </p:cNvSpPr>
          <p:nvPr>
            <p:ph type="body" idx="1"/>
          </p:nvPr>
        </p:nvSpPr>
        <p:spPr/>
        <p:txBody>
          <a:bodyPr/>
          <a:lstStyle/>
          <a:p>
            <a:r>
              <a:rPr lang="fr-CA" dirty="0"/>
              <a:t>Les démarches d’évaluation ont été réalisées par des regroupements de partenaires entre 2011 et 2018, mais la majorité des rapports d’évaluation ont été produits entre 2016 et 2018. </a:t>
            </a:r>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23</a:t>
            </a:fld>
            <a:endParaRPr lang="fr-CA"/>
          </a:p>
        </p:txBody>
      </p:sp>
    </p:spTree>
    <p:extLst>
      <p:ext uri="{BB962C8B-B14F-4D97-AF65-F5344CB8AC3E}">
        <p14:creationId xmlns:p14="http://schemas.microsoft.com/office/powerpoint/2010/main" val="688968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24</a:t>
            </a:fld>
            <a:endParaRPr lang="fr-CA"/>
          </a:p>
        </p:txBody>
      </p:sp>
    </p:spTree>
    <p:extLst>
      <p:ext uri="{BB962C8B-B14F-4D97-AF65-F5344CB8AC3E}">
        <p14:creationId xmlns:p14="http://schemas.microsoft.com/office/powerpoint/2010/main" val="269577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3577" y="4748163"/>
            <a:ext cx="5388610" cy="4623122"/>
          </a:xfrm>
        </p:spPr>
        <p:txBody>
          <a:bodyPr/>
          <a:lstStyle/>
          <a:p>
            <a:pPr marL="180975" lvl="1" indent="-95250">
              <a:lnSpc>
                <a:spcPct val="130000"/>
              </a:lnSpc>
              <a:buFont typeface="Arial" panose="020B0604020202020204" pitchFamily="34" charset="0"/>
              <a:buChar char="•"/>
              <a:tabLst>
                <a:tab pos="447675" algn="l"/>
              </a:tabLst>
            </a:pPr>
            <a:endParaRPr lang="fr-CA" dirty="0"/>
          </a:p>
          <a:p>
            <a:pPr marL="180975" indent="-95250">
              <a:buFont typeface="Arial" panose="020B0604020202020204" pitchFamily="34" charset="0"/>
              <a:buChar char="•"/>
              <a:tabLst>
                <a:tab pos="447675" algn="l"/>
              </a:tabLst>
            </a:pPr>
            <a:endParaRPr lang="fr-CA" sz="600"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25</a:t>
            </a:fld>
            <a:endParaRPr lang="fr-CA"/>
          </a:p>
        </p:txBody>
      </p:sp>
    </p:spTree>
    <p:extLst>
      <p:ext uri="{BB962C8B-B14F-4D97-AF65-F5344CB8AC3E}">
        <p14:creationId xmlns:p14="http://schemas.microsoft.com/office/powerpoint/2010/main" val="4555298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26</a:t>
            </a:fld>
            <a:endParaRPr lang="fr-CA"/>
          </a:p>
        </p:txBody>
      </p:sp>
    </p:spTree>
    <p:extLst>
      <p:ext uri="{BB962C8B-B14F-4D97-AF65-F5344CB8AC3E}">
        <p14:creationId xmlns:p14="http://schemas.microsoft.com/office/powerpoint/2010/main" val="362664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27</a:t>
            </a:fld>
            <a:endParaRPr lang="fr-CA"/>
          </a:p>
        </p:txBody>
      </p:sp>
    </p:spTree>
    <p:extLst>
      <p:ext uri="{BB962C8B-B14F-4D97-AF65-F5344CB8AC3E}">
        <p14:creationId xmlns:p14="http://schemas.microsoft.com/office/powerpoint/2010/main" val="495211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29</a:t>
            </a:fld>
            <a:endParaRPr lang="fr-CA"/>
          </a:p>
        </p:txBody>
      </p:sp>
    </p:spTree>
    <p:extLst>
      <p:ext uri="{BB962C8B-B14F-4D97-AF65-F5344CB8AC3E}">
        <p14:creationId xmlns:p14="http://schemas.microsoft.com/office/powerpoint/2010/main" val="260724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30</a:t>
            </a:fld>
            <a:endParaRPr lang="fr-CA"/>
          </a:p>
        </p:txBody>
      </p:sp>
    </p:spTree>
    <p:extLst>
      <p:ext uri="{BB962C8B-B14F-4D97-AF65-F5344CB8AC3E}">
        <p14:creationId xmlns:p14="http://schemas.microsoft.com/office/powerpoint/2010/main" val="60338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3</a:t>
            </a:fld>
            <a:endParaRPr lang="fr-CA"/>
          </a:p>
        </p:txBody>
      </p:sp>
    </p:spTree>
    <p:extLst>
      <p:ext uri="{BB962C8B-B14F-4D97-AF65-F5344CB8AC3E}">
        <p14:creationId xmlns:p14="http://schemas.microsoft.com/office/powerpoint/2010/main" val="351751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4</a:t>
            </a:fld>
            <a:endParaRPr lang="fr-CA"/>
          </a:p>
        </p:txBody>
      </p:sp>
    </p:spTree>
    <p:extLst>
      <p:ext uri="{BB962C8B-B14F-4D97-AF65-F5344CB8AC3E}">
        <p14:creationId xmlns:p14="http://schemas.microsoft.com/office/powerpoint/2010/main" val="1253582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5</a:t>
            </a:fld>
            <a:endParaRPr lang="fr-CA"/>
          </a:p>
        </p:txBody>
      </p:sp>
    </p:spTree>
    <p:extLst>
      <p:ext uri="{BB962C8B-B14F-4D97-AF65-F5344CB8AC3E}">
        <p14:creationId xmlns:p14="http://schemas.microsoft.com/office/powerpoint/2010/main" val="408920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6</a:t>
            </a:fld>
            <a:endParaRPr lang="fr-CA"/>
          </a:p>
        </p:txBody>
      </p:sp>
    </p:spTree>
    <p:extLst>
      <p:ext uri="{BB962C8B-B14F-4D97-AF65-F5344CB8AC3E}">
        <p14:creationId xmlns:p14="http://schemas.microsoft.com/office/powerpoint/2010/main" val="774975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fr-CA" baseline="0" dirty="0" smtClean="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7</a:t>
            </a:fld>
            <a:endParaRPr lang="fr-CA"/>
          </a:p>
        </p:txBody>
      </p:sp>
    </p:spTree>
    <p:extLst>
      <p:ext uri="{BB962C8B-B14F-4D97-AF65-F5344CB8AC3E}">
        <p14:creationId xmlns:p14="http://schemas.microsoft.com/office/powerpoint/2010/main" val="107335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8</a:t>
            </a:fld>
            <a:endParaRPr lang="fr-CA"/>
          </a:p>
        </p:txBody>
      </p:sp>
    </p:spTree>
    <p:extLst>
      <p:ext uri="{BB962C8B-B14F-4D97-AF65-F5344CB8AC3E}">
        <p14:creationId xmlns:p14="http://schemas.microsoft.com/office/powerpoint/2010/main" val="4281827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3576" y="4748163"/>
            <a:ext cx="5652611" cy="3884861"/>
          </a:xfrm>
        </p:spPr>
        <p:txBody>
          <a:bodyPr/>
          <a:lstStyle/>
          <a:p>
            <a:endParaRPr lang="fr-CA" dirty="0"/>
          </a:p>
        </p:txBody>
      </p:sp>
      <p:sp>
        <p:nvSpPr>
          <p:cNvPr id="4" name="Espace réservé du numéro de diapositive 3"/>
          <p:cNvSpPr>
            <a:spLocks noGrp="1"/>
          </p:cNvSpPr>
          <p:nvPr>
            <p:ph type="sldNum" sz="quarter" idx="10"/>
          </p:nvPr>
        </p:nvSpPr>
        <p:spPr/>
        <p:txBody>
          <a:bodyPr/>
          <a:lstStyle/>
          <a:p>
            <a:fld id="{5474D4B8-6E36-421D-A04B-D43E60AD710E}" type="slidenum">
              <a:rPr lang="fr-CA" smtClean="0"/>
              <a:t>9</a:t>
            </a:fld>
            <a:endParaRPr lang="fr-CA"/>
          </a:p>
        </p:txBody>
      </p:sp>
    </p:spTree>
    <p:extLst>
      <p:ext uri="{BB962C8B-B14F-4D97-AF65-F5344CB8AC3E}">
        <p14:creationId xmlns:p14="http://schemas.microsoft.com/office/powerpoint/2010/main" val="4019522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0" name="Rectangle 9"/>
          <p:cNvSpPr/>
          <p:nvPr userDrawn="1"/>
        </p:nvSpPr>
        <p:spPr>
          <a:xfrm>
            <a:off x="0" y="1"/>
            <a:ext cx="12192000" cy="38876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6172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6172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4E74D367-426A-417A-8FC6-16B25D8FFEDE}" type="datetimeFigureOut">
              <a:rPr lang="fr-CA" smtClean="0"/>
              <a:t>2019-04-23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44D08DE-ABAE-4B7A-84F3-4A8CFB815D91}" type="slidenum">
              <a:rPr lang="fr-CA" smtClean="0"/>
              <a:t>‹N°›</a:t>
            </a:fld>
            <a:endParaRPr lang="fr-CA"/>
          </a:p>
        </p:txBody>
      </p:sp>
      <p:cxnSp>
        <p:nvCxnSpPr>
          <p:cNvPr id="8" name="Straight Connector 7"/>
          <p:cNvCxnSpPr/>
          <p:nvPr/>
        </p:nvCxnSpPr>
        <p:spPr>
          <a:xfrm flipV="1">
            <a:off x="8386843" y="49212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Imag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1570" y="347125"/>
            <a:ext cx="9612821" cy="3414966"/>
          </a:xfrm>
          <a:prstGeom prst="rect">
            <a:avLst/>
          </a:prstGeom>
        </p:spPr>
      </p:pic>
    </p:spTree>
    <p:extLst>
      <p:ext uri="{BB962C8B-B14F-4D97-AF65-F5344CB8AC3E}">
        <p14:creationId xmlns:p14="http://schemas.microsoft.com/office/powerpoint/2010/main" val="263503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E74D367-426A-417A-8FC6-16B25D8FFEDE}" type="datetimeFigureOut">
              <a:rPr lang="fr-CA" smtClean="0"/>
              <a:t>2019-04-23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44D08DE-ABAE-4B7A-84F3-4A8CFB815D91}" type="slidenum">
              <a:rPr lang="fr-CA" smtClean="0"/>
              <a:t>‹N°›</a:t>
            </a:fld>
            <a:endParaRPr lang="fr-CA"/>
          </a:p>
        </p:txBody>
      </p:sp>
    </p:spTree>
    <p:extLst>
      <p:ext uri="{BB962C8B-B14F-4D97-AF65-F5344CB8AC3E}">
        <p14:creationId xmlns:p14="http://schemas.microsoft.com/office/powerpoint/2010/main" val="62121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E74D367-426A-417A-8FC6-16B25D8FFEDE}" type="datetimeFigureOut">
              <a:rPr lang="fr-CA" smtClean="0"/>
              <a:t>2019-04-23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44D08DE-ABAE-4B7A-84F3-4A8CFB815D91}" type="slidenum">
              <a:rPr lang="fr-CA" smtClean="0"/>
              <a:t>‹N°›</a:t>
            </a:fld>
            <a:endParaRPr lang="fr-C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804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024128" y="742950"/>
            <a:ext cx="9720072" cy="1205431"/>
          </a:xfrm>
        </p:spPr>
        <p:txBody>
          <a:bodyPr/>
          <a:lstStyle/>
          <a:p>
            <a:r>
              <a:rPr lang="fr-FR" smtClean="0"/>
              <a:t>Modifiez le style du titre</a:t>
            </a:r>
            <a:endParaRPr lang="en-US" dirty="0"/>
          </a:p>
        </p:txBody>
      </p:sp>
      <p:sp>
        <p:nvSpPr>
          <p:cNvPr id="3" name="Content Placeholder 2"/>
          <p:cNvSpPr>
            <a:spLocks noGrp="1"/>
          </p:cNvSpPr>
          <p:nvPr>
            <p:ph idx="1"/>
          </p:nvPr>
        </p:nvSpPr>
        <p:spPr>
          <a:xfrm>
            <a:off x="1024128" y="2148840"/>
            <a:ext cx="9720073" cy="3847085"/>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p>
            <a:fld id="{4E74D367-426A-417A-8FC6-16B25D8FFEDE}" type="datetimeFigureOut">
              <a:rPr lang="fr-CA" smtClean="0"/>
              <a:t>2019-04-23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44D08DE-ABAE-4B7A-84F3-4A8CFB815D91}" type="slidenum">
              <a:rPr lang="fr-CA" smtClean="0"/>
              <a:t>‹N°›</a:t>
            </a:fld>
            <a:endParaRPr lang="fr-CA"/>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87458" y="6121655"/>
            <a:ext cx="2560320" cy="629518"/>
          </a:xfrm>
          <a:prstGeom prst="rect">
            <a:avLst/>
          </a:prstGeom>
        </p:spPr>
      </p:pic>
    </p:spTree>
    <p:extLst>
      <p:ext uri="{BB962C8B-B14F-4D97-AF65-F5344CB8AC3E}">
        <p14:creationId xmlns:p14="http://schemas.microsoft.com/office/powerpoint/2010/main" val="345845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388387"/>
            <a:ext cx="7772400" cy="1463040"/>
          </a:xfrm>
        </p:spPr>
        <p:txBody>
          <a:bodyPr anchor="ctr">
            <a:normAutofit/>
          </a:bodyPr>
          <a:lstStyle>
            <a:lvl1pPr algn="r">
              <a:defRPr sz="5000" b="0" spc="200" baseline="0"/>
            </a:lvl1pPr>
          </a:lstStyle>
          <a:p>
            <a:r>
              <a:rPr lang="fr-FR" dirty="0" smtClean="0"/>
              <a:t>Modifiez le style du titre</a:t>
            </a:r>
            <a:endParaRPr lang="en-US" dirty="0"/>
          </a:p>
        </p:txBody>
      </p:sp>
      <p:sp>
        <p:nvSpPr>
          <p:cNvPr id="4" name="Date Placeholder 3"/>
          <p:cNvSpPr>
            <a:spLocks noGrp="1"/>
          </p:cNvSpPr>
          <p:nvPr>
            <p:ph type="dt" sz="half" idx="10"/>
          </p:nvPr>
        </p:nvSpPr>
        <p:spPr/>
        <p:txBody>
          <a:bodyPr/>
          <a:lstStyle/>
          <a:p>
            <a:fld id="{4E74D367-426A-417A-8FC6-16B25D8FFEDE}" type="datetimeFigureOut">
              <a:rPr lang="fr-CA" smtClean="0"/>
              <a:t>2019-04-23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44D08DE-ABAE-4B7A-84F3-4A8CFB815D91}" type="slidenum">
              <a:rPr lang="fr-CA" smtClean="0"/>
              <a:t>‹N°›</a:t>
            </a:fld>
            <a:endParaRPr lang="fr-CA"/>
          </a:p>
        </p:txBody>
      </p:sp>
      <p:cxnSp>
        <p:nvCxnSpPr>
          <p:cNvPr id="8" name="Straight Connector 7"/>
          <p:cNvCxnSpPr/>
          <p:nvPr/>
        </p:nvCxnSpPr>
        <p:spPr>
          <a:xfrm flipV="1">
            <a:off x="8386843" y="269235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651510" y="731520"/>
            <a:ext cx="205740" cy="1291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44087" y="2777043"/>
            <a:ext cx="3123080" cy="767886"/>
          </a:xfrm>
          <a:prstGeom prst="rect">
            <a:avLst/>
          </a:prstGeom>
        </p:spPr>
      </p:pic>
    </p:spTree>
    <p:extLst>
      <p:ext uri="{BB962C8B-B14F-4D97-AF65-F5344CB8AC3E}">
        <p14:creationId xmlns:p14="http://schemas.microsoft.com/office/powerpoint/2010/main" val="217803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74D367-426A-417A-8FC6-16B25D8FFEDE}" type="datetimeFigureOut">
              <a:rPr lang="fr-CA" smtClean="0"/>
              <a:t>2019-04-23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44D08DE-ABAE-4B7A-84F3-4A8CFB815D91}" type="slidenum">
              <a:rPr lang="fr-CA" smtClean="0"/>
              <a:t>‹N°›</a:t>
            </a:fld>
            <a:endParaRPr lang="fr-CA"/>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87458" y="6121655"/>
            <a:ext cx="2560320" cy="629518"/>
          </a:xfrm>
          <a:prstGeom prst="rect">
            <a:avLst/>
          </a:prstGeom>
        </p:spPr>
      </p:pic>
    </p:spTree>
    <p:extLst>
      <p:ext uri="{BB962C8B-B14F-4D97-AF65-F5344CB8AC3E}">
        <p14:creationId xmlns:p14="http://schemas.microsoft.com/office/powerpoint/2010/main" val="314032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685800"/>
            <a:ext cx="9720072" cy="124587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04247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Content Placeholder 3"/>
          <p:cNvSpPr>
            <a:spLocks noGrp="1"/>
          </p:cNvSpPr>
          <p:nvPr>
            <p:ph sz="half" idx="2"/>
          </p:nvPr>
        </p:nvSpPr>
        <p:spPr>
          <a:xfrm>
            <a:off x="1024128" y="283062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04247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83062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E74D367-426A-417A-8FC6-16B25D8FFEDE}" type="datetimeFigureOut">
              <a:rPr lang="fr-CA" smtClean="0"/>
              <a:t>2019-04-23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344D08DE-ABAE-4B7A-84F3-4A8CFB815D91}" type="slidenum">
              <a:rPr lang="fr-CA" smtClean="0"/>
              <a:t>‹N°›</a:t>
            </a:fld>
            <a:endParaRPr lang="fr-CA"/>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87458" y="6121655"/>
            <a:ext cx="2560320" cy="629518"/>
          </a:xfrm>
          <a:prstGeom prst="rect">
            <a:avLst/>
          </a:prstGeom>
        </p:spPr>
      </p:pic>
    </p:spTree>
    <p:extLst>
      <p:ext uri="{BB962C8B-B14F-4D97-AF65-F5344CB8AC3E}">
        <p14:creationId xmlns:p14="http://schemas.microsoft.com/office/powerpoint/2010/main" val="284347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E74D367-426A-417A-8FC6-16B25D8FFEDE}" type="datetimeFigureOut">
              <a:rPr lang="fr-CA" smtClean="0"/>
              <a:t>2019-04-23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344D08DE-ABAE-4B7A-84F3-4A8CFB815D91}" type="slidenum">
              <a:rPr lang="fr-CA" smtClean="0"/>
              <a:t>‹N°›</a:t>
            </a:fld>
            <a:endParaRPr lang="fr-CA"/>
          </a:p>
        </p:txBody>
      </p:sp>
    </p:spTree>
    <p:extLst>
      <p:ext uri="{BB962C8B-B14F-4D97-AF65-F5344CB8AC3E}">
        <p14:creationId xmlns:p14="http://schemas.microsoft.com/office/powerpoint/2010/main" val="379497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4D367-426A-417A-8FC6-16B25D8FFEDE}" type="datetimeFigureOut">
              <a:rPr lang="fr-CA" smtClean="0"/>
              <a:t>2019-04-23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344D08DE-ABAE-4B7A-84F3-4A8CFB815D91}" type="slidenum">
              <a:rPr lang="fr-CA" smtClean="0"/>
              <a:t>‹N°›</a:t>
            </a:fld>
            <a:endParaRPr lang="fr-CA"/>
          </a:p>
        </p:txBody>
      </p:sp>
    </p:spTree>
    <p:extLst>
      <p:ext uri="{BB962C8B-B14F-4D97-AF65-F5344CB8AC3E}">
        <p14:creationId xmlns:p14="http://schemas.microsoft.com/office/powerpoint/2010/main" val="281008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E74D367-426A-417A-8FC6-16B25D8FFEDE}" type="datetimeFigureOut">
              <a:rPr lang="fr-CA" smtClean="0"/>
              <a:t>2019-04-23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44D08DE-ABAE-4B7A-84F3-4A8CFB815D91}" type="slidenum">
              <a:rPr lang="fr-CA" smtClean="0"/>
              <a:t>‹N°›</a:t>
            </a:fld>
            <a:endParaRPr lang="fr-CA"/>
          </a:p>
        </p:txBody>
      </p:sp>
    </p:spTree>
    <p:extLst>
      <p:ext uri="{BB962C8B-B14F-4D97-AF65-F5344CB8AC3E}">
        <p14:creationId xmlns:p14="http://schemas.microsoft.com/office/powerpoint/2010/main" val="68423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E74D367-426A-417A-8FC6-16B25D8FFEDE}" type="datetimeFigureOut">
              <a:rPr lang="fr-CA" smtClean="0"/>
              <a:t>2019-04-23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44D08DE-ABAE-4B7A-84F3-4A8CFB815D91}"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12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E74D367-426A-417A-8FC6-16B25D8FFEDE}" type="datetimeFigureOut">
              <a:rPr lang="fr-CA" smtClean="0"/>
              <a:t>2019-04-23</a:t>
            </a:fld>
            <a:endParaRPr lang="fr-C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C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4D08DE-ABAE-4B7A-84F3-4A8CFB815D91}" type="slidenum">
              <a:rPr lang="fr-CA" smtClean="0"/>
              <a:t>‹N°›</a:t>
            </a:fld>
            <a:endParaRPr lang="fr-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643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tags" Target="../tags/tag36.xml"/><Relationship Id="rId18" Type="http://schemas.openxmlformats.org/officeDocument/2006/relationships/image" Target="../media/image7.png"/><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tags" Target="../tags/tag35.xml"/><Relationship Id="rId17" Type="http://schemas.openxmlformats.org/officeDocument/2006/relationships/image" Target="../media/image6.jpeg"/><Relationship Id="rId2" Type="http://schemas.openxmlformats.org/officeDocument/2006/relationships/tags" Target="../tags/tag25.xml"/><Relationship Id="rId16" Type="http://schemas.openxmlformats.org/officeDocument/2006/relationships/image" Target="../media/image5.png"/><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tags" Target="../tags/tag34.xml"/><Relationship Id="rId5" Type="http://schemas.openxmlformats.org/officeDocument/2006/relationships/tags" Target="../tags/tag28.xml"/><Relationship Id="rId15" Type="http://schemas.openxmlformats.org/officeDocument/2006/relationships/notesSlide" Target="../notesSlides/notesSlide10.xml"/><Relationship Id="rId10" Type="http://schemas.openxmlformats.org/officeDocument/2006/relationships/tags" Target="../tags/tag33.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gps2.avenirdenfants.org/equipe/com/prod_leparc/DocumentsPartages/Zoom%20sur%20la%20transition%20scolaire/Rapport_%20actions%20r%C3%A9gionales_%20transition%20scolaire_vf.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perseverancescolaire.com/reseau/" TargetMode="External"/><Relationship Id="rId5" Type="http://schemas.openxmlformats.org/officeDocument/2006/relationships/hyperlink" Target="http://www.agirtot.org/resultats-de-recherche-par-region/?id=2" TargetMode="External"/><Relationship Id="rId4" Type="http://schemas.openxmlformats.org/officeDocument/2006/relationships/hyperlink" Target="https://gps2.avenirdenfants.org/equipe/com/prod_leparc/DocumentsPartages/Zoom%20sur%20la%20transition%20scolaire/Rapport_%20actions%20r&#233;gionales_%20transition%20scolaire_vf.pdf"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1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hyperlink" Target="https://gps2.avenirdenfants.org/equipe/com/prod_leparc/DocumentsPartages/Zoom%20sur%20la%20transition%20scolaire/Analyse%20des%20apprentissages%20issus%20des%20actions%20en%20transition%20scolaire_vf.pdf" TargetMode="Externa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notesSlide" Target="../notesSlides/notesSlide18.xml"/><Relationship Id="rId5" Type="http://schemas.openxmlformats.org/officeDocument/2006/relationships/slideLayout" Target="../slideLayouts/slideLayout4.xml"/><Relationship Id="rId4" Type="http://schemas.openxmlformats.org/officeDocument/2006/relationships/tags" Target="../tags/tag51.xml"/></Relationships>
</file>

<file path=ppt/slides/_rels/slide19.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s://securise.education.gouv.qc.ca/politique-de-la-reussite-educative/toutpour-nos-enfants/" TargetMode="Externa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www.perseverancescolaire.com/reseau/" TargetMode="External"/><Relationship Id="rId5" Type="http://schemas.openxmlformats.org/officeDocument/2006/relationships/hyperlink" Target="http://www.agirtot.org/resultats-de-recherche-par-region/?id=2" TargetMode="Externa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image" Target="../media/image9.png"/><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image" Target="../media/image8.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notesSlide" Target="../notesSlides/notesSlide20.xml"/><Relationship Id="rId5" Type="http://schemas.openxmlformats.org/officeDocument/2006/relationships/tags" Target="../tags/tag59.xml"/><Relationship Id="rId10" Type="http://schemas.openxmlformats.org/officeDocument/2006/relationships/slideLayout" Target="../slideLayouts/slideLayout2.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66.xml"/><Relationship Id="rId7" Type="http://schemas.openxmlformats.org/officeDocument/2006/relationships/notesSlide" Target="../notesSlides/notesSlide2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Layout" Target="../slideLayouts/slideLayout5.xml"/><Relationship Id="rId5" Type="http://schemas.openxmlformats.org/officeDocument/2006/relationships/tags" Target="../tags/tag68.xml"/><Relationship Id="rId4" Type="http://schemas.openxmlformats.org/officeDocument/2006/relationships/tags" Target="../tags/tag6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69.xml"/></Relationships>
</file>

<file path=ppt/slides/_rels/slide23.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7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tags" Target="../tags/tag80.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82.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85.xml"/><Relationship Id="rId7" Type="http://schemas.openxmlformats.org/officeDocument/2006/relationships/notesSlide" Target="../notesSlides/notesSlide29.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5.xml"/><Relationship Id="rId5" Type="http://schemas.openxmlformats.org/officeDocument/2006/relationships/tags" Target="../tags/tag87.xml"/><Relationship Id="rId4" Type="http://schemas.openxmlformats.org/officeDocument/2006/relationships/tags" Target="../tags/tag86.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hyperlink" Target="http://www.agirtot.org/" TargetMode="Externa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hyperlink" Target="http://www.education.gouv.qc.ca/references/publications/resultats-de-la-recherche/detail/article/guide-pour-soutenir-une-premiere-transition-scolaire-de-qualite-services-de-garde-et-ecole/" TargetMode="External"/><Relationship Id="rId4" Type="http://schemas.openxmlformats.org/officeDocument/2006/relationships/tags" Target="../tags/tag20.xml"/><Relationship Id="rId9"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normAutofit/>
          </a:bodyPr>
          <a:lstStyle/>
          <a:p>
            <a:r>
              <a:rPr lang="fr-CA" dirty="0" smtClean="0"/>
              <a:t>Regard SUR Les actions EN </a:t>
            </a:r>
            <a:r>
              <a:rPr lang="fr-CA" b="1" dirty="0" smtClean="0"/>
              <a:t/>
            </a:r>
            <a:br>
              <a:rPr lang="fr-CA" b="1" dirty="0" smtClean="0"/>
            </a:br>
            <a:r>
              <a:rPr lang="fr-CA" b="1" dirty="0" smtClean="0"/>
              <a:t>TRANSITION SCOLAIRE</a:t>
            </a:r>
            <a:endParaRPr lang="fr-CA" dirty="0"/>
          </a:p>
        </p:txBody>
      </p:sp>
      <p:sp>
        <p:nvSpPr>
          <p:cNvPr id="3" name="Sous-titre 2"/>
          <p:cNvSpPr>
            <a:spLocks noGrp="1"/>
          </p:cNvSpPr>
          <p:nvPr>
            <p:ph type="subTitle" idx="1"/>
            <p:custDataLst>
              <p:tags r:id="rId2"/>
            </p:custDataLst>
          </p:nvPr>
        </p:nvSpPr>
        <p:spPr/>
        <p:txBody>
          <a:bodyPr>
            <a:normAutofit/>
          </a:bodyPr>
          <a:lstStyle/>
          <a:p>
            <a:r>
              <a:rPr lang="fr-CA" sz="2800" dirty="0" smtClean="0">
                <a:solidFill>
                  <a:schemeClr val="tx1"/>
                </a:solidFill>
              </a:rPr>
              <a:t>Avril 2019</a:t>
            </a:r>
          </a:p>
        </p:txBody>
      </p:sp>
    </p:spTree>
    <p:extLst>
      <p:ext uri="{BB962C8B-B14F-4D97-AF65-F5344CB8AC3E}">
        <p14:creationId xmlns:p14="http://schemas.microsoft.com/office/powerpoint/2010/main" val="264193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r>
              <a:rPr lang="fr-CA" sz="4000" b="1" dirty="0"/>
              <a:t>Continuum d’activités </a:t>
            </a:r>
            <a:br>
              <a:rPr lang="fr-CA" sz="4000" b="1" dirty="0"/>
            </a:br>
            <a:r>
              <a:rPr lang="fr-CA" sz="4000" b="1" dirty="0"/>
              <a:t>visant la transition scolaire</a:t>
            </a:r>
          </a:p>
        </p:txBody>
      </p:sp>
      <p:sp>
        <p:nvSpPr>
          <p:cNvPr id="9" name="Rectangle à coins arrondis 9"/>
          <p:cNvSpPr/>
          <p:nvPr>
            <p:custDataLst>
              <p:tags r:id="rId1"/>
            </p:custDataLst>
          </p:nvPr>
        </p:nvSpPr>
        <p:spPr>
          <a:xfrm>
            <a:off x="1572081" y="3362189"/>
            <a:ext cx="1496465" cy="66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fr-FR" sz="1400" b="1" dirty="0">
                <a:solidFill>
                  <a:schemeClr val="accent2"/>
                </a:solidFill>
              </a:rPr>
              <a:t>Avant l’admission à </a:t>
            </a:r>
            <a:r>
              <a:rPr lang="fr-FR" sz="1400" b="1" dirty="0" smtClean="0">
                <a:solidFill>
                  <a:schemeClr val="accent2"/>
                </a:solidFill>
              </a:rPr>
              <a:t>l’école</a:t>
            </a:r>
            <a:endParaRPr lang="fr-FR" sz="1400" b="1" dirty="0">
              <a:solidFill>
                <a:schemeClr val="accent6"/>
              </a:solidFill>
            </a:endParaRPr>
          </a:p>
        </p:txBody>
      </p:sp>
      <p:sp>
        <p:nvSpPr>
          <p:cNvPr id="10" name="Rectangle à coins arrondis 11"/>
          <p:cNvSpPr/>
          <p:nvPr>
            <p:custDataLst>
              <p:tags r:id="rId2"/>
            </p:custDataLst>
          </p:nvPr>
        </p:nvSpPr>
        <p:spPr>
          <a:xfrm>
            <a:off x="3235048" y="3362189"/>
            <a:ext cx="1496465" cy="66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accent2"/>
                </a:solidFill>
              </a:rPr>
              <a:t>Lors de l’admission </a:t>
            </a:r>
            <a:br>
              <a:rPr lang="fr-FR" sz="1400" b="1" dirty="0">
                <a:solidFill>
                  <a:schemeClr val="accent2"/>
                </a:solidFill>
              </a:rPr>
            </a:br>
            <a:r>
              <a:rPr lang="fr-FR" sz="1400" b="1" dirty="0">
                <a:solidFill>
                  <a:schemeClr val="accent2"/>
                </a:solidFill>
              </a:rPr>
              <a:t>à l’école</a:t>
            </a:r>
            <a:endParaRPr lang="fr-CA" b="1" dirty="0">
              <a:solidFill>
                <a:schemeClr val="accent6"/>
              </a:solidFill>
            </a:endParaRPr>
          </a:p>
        </p:txBody>
      </p:sp>
      <p:sp>
        <p:nvSpPr>
          <p:cNvPr id="11" name="Rectangle à coins arrondis 13"/>
          <p:cNvSpPr/>
          <p:nvPr>
            <p:custDataLst>
              <p:tags r:id="rId3"/>
            </p:custDataLst>
          </p:nvPr>
        </p:nvSpPr>
        <p:spPr>
          <a:xfrm>
            <a:off x="4951709" y="3362189"/>
            <a:ext cx="1496465" cy="66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accent2"/>
                </a:solidFill>
              </a:rPr>
              <a:t>Après l’admission </a:t>
            </a:r>
            <a:br>
              <a:rPr lang="fr-FR" sz="1400" b="1" dirty="0">
                <a:solidFill>
                  <a:schemeClr val="accent2"/>
                </a:solidFill>
              </a:rPr>
            </a:br>
            <a:r>
              <a:rPr lang="fr-FR" sz="1400" b="1" dirty="0">
                <a:solidFill>
                  <a:schemeClr val="accent2"/>
                </a:solidFill>
              </a:rPr>
              <a:t>à l’école</a:t>
            </a:r>
            <a:endParaRPr lang="fr-CA" b="1" dirty="0">
              <a:solidFill>
                <a:schemeClr val="accent6"/>
              </a:solidFill>
            </a:endParaRPr>
          </a:p>
        </p:txBody>
      </p:sp>
      <p:sp>
        <p:nvSpPr>
          <p:cNvPr id="12" name="Rectangle à coins arrondis 14"/>
          <p:cNvSpPr/>
          <p:nvPr>
            <p:custDataLst>
              <p:tags r:id="rId4"/>
            </p:custDataLst>
          </p:nvPr>
        </p:nvSpPr>
        <p:spPr>
          <a:xfrm>
            <a:off x="6620148" y="3362189"/>
            <a:ext cx="1496465" cy="66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accent2"/>
                </a:solidFill>
              </a:rPr>
              <a:t>Autour de </a:t>
            </a:r>
            <a:br>
              <a:rPr lang="fr-FR" sz="1400" b="1" dirty="0">
                <a:solidFill>
                  <a:schemeClr val="accent2"/>
                </a:solidFill>
              </a:rPr>
            </a:br>
            <a:r>
              <a:rPr lang="fr-FR" sz="1400" b="1" dirty="0">
                <a:solidFill>
                  <a:schemeClr val="accent2"/>
                </a:solidFill>
              </a:rPr>
              <a:t>la rentrée </a:t>
            </a:r>
            <a:r>
              <a:rPr lang="fr-FR" sz="1400" b="1" dirty="0" smtClean="0">
                <a:solidFill>
                  <a:schemeClr val="accent2"/>
                </a:solidFill>
              </a:rPr>
              <a:t>scolaire</a:t>
            </a:r>
            <a:endParaRPr lang="fr-CA" b="1" dirty="0">
              <a:solidFill>
                <a:schemeClr val="accent6"/>
              </a:solidFill>
            </a:endParaRPr>
          </a:p>
        </p:txBody>
      </p:sp>
      <p:sp>
        <p:nvSpPr>
          <p:cNvPr id="13" name="Rectangle à coins arrondis 16"/>
          <p:cNvSpPr/>
          <p:nvPr>
            <p:custDataLst>
              <p:tags r:id="rId5"/>
            </p:custDataLst>
          </p:nvPr>
        </p:nvSpPr>
        <p:spPr>
          <a:xfrm>
            <a:off x="8296414" y="3362189"/>
            <a:ext cx="1496465" cy="66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b="1" dirty="0">
                <a:solidFill>
                  <a:schemeClr val="accent2"/>
                </a:solidFill>
              </a:rPr>
              <a:t>Après la </a:t>
            </a:r>
            <a:br>
              <a:rPr lang="fr-CA" sz="1400" b="1" dirty="0">
                <a:solidFill>
                  <a:schemeClr val="accent2"/>
                </a:solidFill>
              </a:rPr>
            </a:br>
            <a:r>
              <a:rPr lang="fr-CA" sz="1400" b="1" dirty="0">
                <a:solidFill>
                  <a:schemeClr val="accent2"/>
                </a:solidFill>
              </a:rPr>
              <a:t>rentrée scolaire</a:t>
            </a:r>
            <a:endParaRPr lang="fr-CA" b="1" dirty="0">
              <a:solidFill>
                <a:schemeClr val="accent6"/>
              </a:solidFill>
            </a:endParaRPr>
          </a:p>
        </p:txBody>
      </p:sp>
      <p:sp>
        <p:nvSpPr>
          <p:cNvPr id="14" name="Pentagone 1"/>
          <p:cNvSpPr/>
          <p:nvPr>
            <p:custDataLst>
              <p:tags r:id="rId6"/>
            </p:custDataLst>
          </p:nvPr>
        </p:nvSpPr>
        <p:spPr>
          <a:xfrm>
            <a:off x="1572081" y="4350815"/>
            <a:ext cx="1597944" cy="40944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100" dirty="0"/>
              <a:t>Août&gt; D</a:t>
            </a:r>
            <a:r>
              <a:rPr lang="fr-CA" sz="1100" dirty="0" smtClean="0"/>
              <a:t>écembre</a:t>
            </a:r>
            <a:endParaRPr lang="fr-CA" sz="1100" dirty="0"/>
          </a:p>
        </p:txBody>
      </p:sp>
      <p:sp>
        <p:nvSpPr>
          <p:cNvPr id="15" name="Pentagone 3"/>
          <p:cNvSpPr/>
          <p:nvPr>
            <p:custDataLst>
              <p:tags r:id="rId7"/>
            </p:custDataLst>
          </p:nvPr>
        </p:nvSpPr>
        <p:spPr>
          <a:xfrm>
            <a:off x="3223629" y="4350815"/>
            <a:ext cx="1597944" cy="40944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100"/>
              <a:t>Janvier &gt; </a:t>
            </a:r>
            <a:r>
              <a:rPr lang="fr-CA" sz="1100" smtClean="0"/>
              <a:t>Février</a:t>
            </a:r>
            <a:endParaRPr lang="fr-CA" sz="1100" dirty="0"/>
          </a:p>
        </p:txBody>
      </p:sp>
      <p:sp>
        <p:nvSpPr>
          <p:cNvPr id="16" name="Pentagone 4"/>
          <p:cNvSpPr/>
          <p:nvPr>
            <p:custDataLst>
              <p:tags r:id="rId8"/>
            </p:custDataLst>
          </p:nvPr>
        </p:nvSpPr>
        <p:spPr>
          <a:xfrm>
            <a:off x="4928335" y="4350815"/>
            <a:ext cx="1597944" cy="40944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100"/>
              <a:t>Mars &gt; </a:t>
            </a:r>
            <a:r>
              <a:rPr lang="fr-CA" sz="1100" smtClean="0"/>
              <a:t>Juin</a:t>
            </a:r>
            <a:endParaRPr lang="fr-CA" sz="1100" dirty="0"/>
          </a:p>
        </p:txBody>
      </p:sp>
      <p:sp>
        <p:nvSpPr>
          <p:cNvPr id="17" name="Pentagone 5"/>
          <p:cNvSpPr/>
          <p:nvPr>
            <p:custDataLst>
              <p:tags r:id="rId9"/>
            </p:custDataLst>
          </p:nvPr>
        </p:nvSpPr>
        <p:spPr>
          <a:xfrm>
            <a:off x="6663019" y="4350815"/>
            <a:ext cx="1597944" cy="40944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100"/>
              <a:t>Juin &gt; </a:t>
            </a:r>
            <a:r>
              <a:rPr lang="fr-CA" sz="1100" smtClean="0"/>
              <a:t>Septembre</a:t>
            </a:r>
            <a:endParaRPr lang="fr-CA" sz="1100" dirty="0">
              <a:solidFill>
                <a:srgbClr val="FF0000"/>
              </a:solidFill>
            </a:endParaRPr>
          </a:p>
        </p:txBody>
      </p:sp>
      <p:sp>
        <p:nvSpPr>
          <p:cNvPr id="18" name="Pentagone 8"/>
          <p:cNvSpPr/>
          <p:nvPr>
            <p:custDataLst>
              <p:tags r:id="rId10"/>
            </p:custDataLst>
          </p:nvPr>
        </p:nvSpPr>
        <p:spPr>
          <a:xfrm>
            <a:off x="8397703" y="4350815"/>
            <a:ext cx="1597944" cy="40944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100"/>
              <a:t>Octobre &gt; </a:t>
            </a:r>
            <a:r>
              <a:rPr lang="fr-CA" sz="1100" smtClean="0"/>
              <a:t>Novembre</a:t>
            </a:r>
            <a:endParaRPr lang="fr-CA" sz="1100" dirty="0"/>
          </a:p>
        </p:txBody>
      </p:sp>
      <p:pic>
        <p:nvPicPr>
          <p:cNvPr id="19" name="Image 18"/>
          <p:cNvPicPr/>
          <p:nvPr>
            <p:custDataLst>
              <p:tags r:id="rId11"/>
            </p:custDataLst>
          </p:nvPr>
        </p:nvPicPr>
        <p:blipFill>
          <a:blip r:embed="rId16" cstate="print">
            <a:extLst>
              <a:ext uri="{28A0092B-C50C-407E-A947-70E740481C1C}">
                <a14:useLocalDpi xmlns:a14="http://schemas.microsoft.com/office/drawing/2010/main" val="0"/>
              </a:ext>
            </a:extLst>
          </a:blip>
          <a:stretch>
            <a:fillRect/>
          </a:stretch>
        </p:blipFill>
        <p:spPr>
          <a:xfrm>
            <a:off x="4449558" y="3688458"/>
            <a:ext cx="431711" cy="335368"/>
          </a:xfrm>
          <a:prstGeom prst="rect">
            <a:avLst/>
          </a:prstGeom>
          <a:solidFill>
            <a:schemeClr val="bg1"/>
          </a:solidFill>
        </p:spPr>
      </p:pic>
      <p:pic>
        <p:nvPicPr>
          <p:cNvPr id="20" name="Image 19" descr="Résultats de recherche d'images pour « pictogramme cartable »"/>
          <p:cNvPicPr/>
          <p:nvPr>
            <p:custDataLst>
              <p:tags r:id="rId12"/>
            </p:custDataLst>
          </p:nvPr>
        </p:nvPicPr>
        <p:blipFill>
          <a:blip r:embed="rId17" cstate="print">
            <a:extLst>
              <a:ext uri="{28A0092B-C50C-407E-A947-70E740481C1C}">
                <a14:useLocalDpi xmlns:a14="http://schemas.microsoft.com/office/drawing/2010/main" val="0"/>
              </a:ext>
            </a:extLst>
          </a:blip>
          <a:srcRect/>
          <a:stretch>
            <a:fillRect/>
          </a:stretch>
        </p:blipFill>
        <p:spPr bwMode="auto">
          <a:xfrm>
            <a:off x="7730008" y="3634667"/>
            <a:ext cx="535332" cy="409601"/>
          </a:xfrm>
          <a:prstGeom prst="rect">
            <a:avLst/>
          </a:prstGeom>
          <a:solidFill>
            <a:schemeClr val="bg1"/>
          </a:solidFill>
          <a:ln>
            <a:noFill/>
          </a:ln>
        </p:spPr>
      </p:pic>
      <p:pic>
        <p:nvPicPr>
          <p:cNvPr id="21" name="Image 20"/>
          <p:cNvPicPr>
            <a:picLocks noChangeAspect="1"/>
          </p:cNvPicPr>
          <p:nvPr>
            <p:custDataLst>
              <p:tags r:id="rId13"/>
            </p:custDataLst>
          </p:nvPr>
        </p:nvPicPr>
        <p:blipFill>
          <a:blip r:embed="rId18" cstate="print">
            <a:extLst>
              <a:ext uri="{28A0092B-C50C-407E-A947-70E740481C1C}">
                <a14:useLocalDpi xmlns:a14="http://schemas.microsoft.com/office/drawing/2010/main" val="0"/>
              </a:ext>
            </a:extLst>
          </a:blip>
          <a:stretch>
            <a:fillRect/>
          </a:stretch>
        </p:blipFill>
        <p:spPr>
          <a:xfrm>
            <a:off x="9375200" y="3362189"/>
            <a:ext cx="1099490" cy="687182"/>
          </a:xfrm>
          <a:prstGeom prst="rect">
            <a:avLst/>
          </a:prstGeom>
        </p:spPr>
      </p:pic>
    </p:spTree>
    <p:extLst>
      <p:ext uri="{BB962C8B-B14F-4D97-AF65-F5344CB8AC3E}">
        <p14:creationId xmlns:p14="http://schemas.microsoft.com/office/powerpoint/2010/main" val="3318792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0" y="2702151"/>
            <a:ext cx="8229600" cy="1463040"/>
          </a:xfrm>
        </p:spPr>
        <p:txBody>
          <a:bodyPr>
            <a:noAutofit/>
          </a:bodyPr>
          <a:lstStyle/>
          <a:p>
            <a:r>
              <a:rPr lang="fr-FR" b="1" dirty="0"/>
              <a:t>Transition scolaire : </a:t>
            </a:r>
            <a:br>
              <a:rPr lang="fr-FR" b="1" dirty="0"/>
            </a:br>
            <a:r>
              <a:rPr lang="fr-FR" dirty="0"/>
              <a:t>recension des actions menées </a:t>
            </a:r>
            <a:br>
              <a:rPr lang="fr-FR" dirty="0"/>
            </a:br>
            <a:r>
              <a:rPr lang="fr-CA" dirty="0"/>
              <a:t>par </a:t>
            </a:r>
            <a:r>
              <a:rPr lang="fr-CA" altLang="fr-FR" dirty="0"/>
              <a:t>différentes instances régionales</a:t>
            </a:r>
            <a:r>
              <a:rPr lang="fr-CA" b="1" dirty="0"/>
              <a:t/>
            </a:r>
            <a:br>
              <a:rPr lang="fr-CA" b="1" dirty="0"/>
            </a:br>
            <a:r>
              <a:rPr lang="fr-FR" sz="3600" dirty="0"/>
              <a:t> </a:t>
            </a:r>
            <a:endParaRPr lang="fr-CA" sz="3600" dirty="0"/>
          </a:p>
        </p:txBody>
      </p:sp>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5" name="Rectangle 4"/>
          <p:cNvSpPr/>
          <p:nvPr/>
        </p:nvSpPr>
        <p:spPr>
          <a:xfrm>
            <a:off x="-170180" y="6587490"/>
            <a:ext cx="6590665" cy="71120"/>
          </a:xfrm>
          <a:prstGeom prst="rect">
            <a:avLst/>
          </a:prstGeom>
          <a:solidFill>
            <a:srgbClr val="00B0F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Tree>
    <p:extLst>
      <p:ext uri="{BB962C8B-B14F-4D97-AF65-F5344CB8AC3E}">
        <p14:creationId xmlns:p14="http://schemas.microsoft.com/office/powerpoint/2010/main" val="57513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b="1" dirty="0"/>
              <a:t>Processus</a:t>
            </a:r>
          </a:p>
        </p:txBody>
      </p:sp>
      <p:sp>
        <p:nvSpPr>
          <p:cNvPr id="3" name="Espace réservé du contenu 2"/>
          <p:cNvSpPr>
            <a:spLocks noGrp="1"/>
          </p:cNvSpPr>
          <p:nvPr>
            <p:ph idx="1"/>
            <p:custDataLst>
              <p:tags r:id="rId2"/>
            </p:custDataLst>
          </p:nvPr>
        </p:nvSpPr>
        <p:spPr/>
        <p:txBody>
          <a:bodyPr>
            <a:noAutofit/>
          </a:bodyPr>
          <a:lstStyle/>
          <a:p>
            <a:pPr marL="342900" lvl="1" indent="-342900" fontAlgn="base">
              <a:spcBef>
                <a:spcPts val="1200"/>
              </a:spcBef>
              <a:spcAft>
                <a:spcPts val="200"/>
              </a:spcAft>
              <a:buSzPct val="100000"/>
              <a:tabLst>
                <a:tab pos="447675" algn="l"/>
              </a:tabLst>
            </a:pPr>
            <a:r>
              <a:rPr lang="fr-FR" sz="2200" dirty="0"/>
              <a:t>Cette section apporte un éclairage sur les rôles en lien avec la transition scolaire des différentes instances régionales et recense leurs actions réalisées, en cours ou prévues. </a:t>
            </a:r>
          </a:p>
          <a:p>
            <a:pPr marL="342900" lvl="1" indent="-342900" fontAlgn="base">
              <a:spcBef>
                <a:spcPts val="1200"/>
              </a:spcBef>
              <a:spcAft>
                <a:spcPts val="200"/>
              </a:spcAft>
              <a:buSzPct val="100000"/>
              <a:tabLst>
                <a:tab pos="447675" algn="l"/>
              </a:tabLst>
            </a:pPr>
            <a:r>
              <a:rPr lang="fr-FR" sz="2200" dirty="0"/>
              <a:t>La recension des actions régionales a été réalisée à partir de la consultation des sites web des différentes concertations régionales et complétée par les informations reçues directement des coordonnateurs des IR-PE et des IRC. </a:t>
            </a:r>
          </a:p>
          <a:p>
            <a:pPr marL="342900" lvl="1" indent="-342900" fontAlgn="base">
              <a:spcBef>
                <a:spcPts val="1200"/>
              </a:spcBef>
              <a:spcAft>
                <a:spcPts val="200"/>
              </a:spcAft>
              <a:buSzPct val="100000"/>
              <a:tabLst>
                <a:tab pos="447675" algn="l"/>
              </a:tabLst>
            </a:pPr>
            <a:r>
              <a:rPr lang="fr-FR" sz="2200" dirty="0"/>
              <a:t>Les actions et les activités sont celles portées à la connaissance d’Avenir d’enfants dans le cadre de cette démarche réalisée à l’automne 2018.</a:t>
            </a:r>
            <a:endParaRPr lang="fr-CA" sz="2200" dirty="0"/>
          </a:p>
          <a:p>
            <a:pPr marL="342900" lvl="1" indent="-342900" fontAlgn="base">
              <a:spcBef>
                <a:spcPts val="1200"/>
              </a:spcBef>
              <a:spcAft>
                <a:spcPts val="200"/>
              </a:spcAft>
              <a:buSzPct val="100000"/>
              <a:tabLst>
                <a:tab pos="447675" algn="l"/>
              </a:tabLst>
            </a:pPr>
            <a:r>
              <a:rPr lang="fr-FR" sz="2200" dirty="0"/>
              <a:t>Certains projets soutenus par les instances régionales de concertation de l’Entente MEES-MSSS ont également été retenus dans le cadre de cette démarche.</a:t>
            </a:r>
            <a:endParaRPr lang="fr-CA" sz="2200" dirty="0"/>
          </a:p>
        </p:txBody>
      </p:sp>
    </p:spTree>
    <p:extLst>
      <p:ext uri="{BB962C8B-B14F-4D97-AF65-F5344CB8AC3E}">
        <p14:creationId xmlns:p14="http://schemas.microsoft.com/office/powerpoint/2010/main" val="3976738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900" b="1" dirty="0"/>
              <a:t>des actions menées </a:t>
            </a:r>
            <a:br>
              <a:rPr lang="fr-FR" sz="4900" b="1" dirty="0"/>
            </a:br>
            <a:r>
              <a:rPr lang="fr-CA" sz="4900" b="1" dirty="0"/>
              <a:t>par </a:t>
            </a:r>
            <a:r>
              <a:rPr lang="fr-CA" altLang="fr-FR" sz="4900" b="1" dirty="0"/>
              <a:t>différentes instances </a:t>
            </a:r>
            <a:r>
              <a:rPr lang="fr-CA" altLang="fr-FR" sz="4900" b="1" dirty="0" smtClean="0"/>
              <a:t>régionales</a:t>
            </a:r>
            <a:endParaRPr lang="fr-CA" dirty="0"/>
          </a:p>
        </p:txBody>
      </p:sp>
      <p:sp>
        <p:nvSpPr>
          <p:cNvPr id="3" name="Espace réservé du contenu 2"/>
          <p:cNvSpPr>
            <a:spLocks noGrp="1"/>
          </p:cNvSpPr>
          <p:nvPr>
            <p:ph idx="1"/>
          </p:nvPr>
        </p:nvSpPr>
        <p:spPr>
          <a:xfrm>
            <a:off x="1024128" y="2148840"/>
            <a:ext cx="9720073" cy="3613785"/>
          </a:xfrm>
        </p:spPr>
        <p:txBody>
          <a:bodyPr>
            <a:normAutofit lnSpcReduction="10000"/>
          </a:bodyPr>
          <a:lstStyle/>
          <a:p>
            <a:endParaRPr lang="fr-CA" dirty="0" smtClean="0">
              <a:hlinkClick r:id="rId3"/>
            </a:endParaRPr>
          </a:p>
          <a:p>
            <a:r>
              <a:rPr lang="fr-CA" dirty="0" smtClean="0"/>
              <a:t>Plus de 70 actions ont été recensées à l’automne 2018 auprès des différentes instances régionales. </a:t>
            </a:r>
          </a:p>
          <a:p>
            <a:r>
              <a:rPr lang="fr-CA" dirty="0" smtClean="0"/>
              <a:t>Celles-ci sont répertoriées dans le document </a:t>
            </a:r>
            <a:r>
              <a:rPr lang="fr-CA" u="sng" dirty="0">
                <a:hlinkClick r:id="rId4"/>
              </a:rPr>
              <a:t>Transition scolaire : recension des actions menées par différentes instances </a:t>
            </a:r>
            <a:r>
              <a:rPr lang="fr-CA" u="sng" dirty="0" smtClean="0">
                <a:hlinkClick r:id="rId4"/>
              </a:rPr>
              <a:t>régionales</a:t>
            </a:r>
            <a:r>
              <a:rPr lang="fr-CA" u="sng" dirty="0" smtClean="0"/>
              <a:t>.</a:t>
            </a:r>
          </a:p>
          <a:p>
            <a:r>
              <a:rPr lang="fr-FR" dirty="0"/>
              <a:t>Pour plus d’information sur chacune des actions recensées dans ce document, consulter les sites web des </a:t>
            </a:r>
            <a:r>
              <a:rPr lang="fr-CA" u="sng" dirty="0">
                <a:hlinkClick r:id="rId5"/>
              </a:rPr>
              <a:t>instances régionales en petite enfance</a:t>
            </a:r>
            <a:r>
              <a:rPr lang="fr-CA" dirty="0"/>
              <a:t> </a:t>
            </a:r>
            <a:r>
              <a:rPr lang="fr-FR" dirty="0"/>
              <a:t>(IR-PE) et des </a:t>
            </a:r>
            <a:r>
              <a:rPr lang="fr-CA" u="sng" dirty="0">
                <a:hlinkClick r:id="rId6"/>
              </a:rPr>
              <a:t>Instances régionales de concertation sur la persévérance scolaire et la réussite éducative du Québec</a:t>
            </a:r>
            <a:r>
              <a:rPr lang="fr-CA" u="sng" dirty="0"/>
              <a:t> </a:t>
            </a:r>
            <a:r>
              <a:rPr lang="fr-FR" dirty="0"/>
              <a:t>(IRC).</a:t>
            </a:r>
            <a:endParaRPr lang="fr-CA" dirty="0"/>
          </a:p>
          <a:p>
            <a:r>
              <a:rPr lang="fr-CA" dirty="0"/>
              <a:t> </a:t>
            </a:r>
          </a:p>
          <a:p>
            <a:endParaRPr lang="fr-CA" dirty="0"/>
          </a:p>
          <a:p>
            <a:pPr marL="0" indent="0">
              <a:buNone/>
            </a:pPr>
            <a:endParaRPr lang="fr-CA" dirty="0" smtClean="0">
              <a:hlinkClick r:id="rId3"/>
            </a:endParaRPr>
          </a:p>
        </p:txBody>
      </p:sp>
    </p:spTree>
    <p:extLst>
      <p:ext uri="{BB962C8B-B14F-4D97-AF65-F5344CB8AC3E}">
        <p14:creationId xmlns:p14="http://schemas.microsoft.com/office/powerpoint/2010/main" val="159125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582930"/>
            <a:ext cx="9720072" cy="1501902"/>
          </a:xfrm>
        </p:spPr>
        <p:txBody>
          <a:bodyPr>
            <a:normAutofit/>
          </a:bodyPr>
          <a:lstStyle/>
          <a:p>
            <a:pPr marL="174625"/>
            <a:r>
              <a:rPr lang="fr-CA" sz="4400" b="1" dirty="0"/>
              <a:t>Deux grands rôles au régional</a:t>
            </a:r>
          </a:p>
        </p:txBody>
      </p:sp>
      <p:sp>
        <p:nvSpPr>
          <p:cNvPr id="3" name="Espace réservé du contenu 2"/>
          <p:cNvSpPr>
            <a:spLocks noGrp="1"/>
          </p:cNvSpPr>
          <p:nvPr>
            <p:ph idx="1"/>
            <p:custDataLst>
              <p:tags r:id="rId2"/>
            </p:custDataLst>
          </p:nvPr>
        </p:nvSpPr>
        <p:spPr>
          <a:xfrm>
            <a:off x="1081278" y="1972235"/>
            <a:ext cx="9895509" cy="4443451"/>
          </a:xfrm>
        </p:spPr>
        <p:txBody>
          <a:bodyPr>
            <a:noAutofit/>
          </a:bodyPr>
          <a:lstStyle/>
          <a:p>
            <a:pPr marL="174625" lvl="1" indent="0">
              <a:spcBef>
                <a:spcPts val="1200"/>
              </a:spcBef>
              <a:spcAft>
                <a:spcPts val="200"/>
              </a:spcAft>
              <a:buSzPct val="100000"/>
              <a:buNone/>
            </a:pPr>
            <a:r>
              <a:rPr lang="fr-FR" sz="2800" dirty="0" smtClean="0"/>
              <a:t>Les actions recensées auprès des différentes instances régionales sont regroupées </a:t>
            </a:r>
            <a:r>
              <a:rPr lang="fr-FR" sz="2800" dirty="0"/>
              <a:t>sous deux catégories. </a:t>
            </a:r>
            <a:endParaRPr lang="fr-FR" sz="2800" dirty="0" smtClean="0"/>
          </a:p>
          <a:p>
            <a:pPr marL="174625" lvl="1" indent="0">
              <a:spcBef>
                <a:spcPts val="1200"/>
              </a:spcBef>
              <a:spcAft>
                <a:spcPts val="200"/>
              </a:spcAft>
              <a:buSzPct val="100000"/>
              <a:buNone/>
            </a:pPr>
            <a:r>
              <a:rPr lang="fr-FR" sz="2000" b="1" dirty="0" smtClean="0">
                <a:solidFill>
                  <a:schemeClr val="accent1"/>
                </a:solidFill>
              </a:rPr>
              <a:t>1. </a:t>
            </a:r>
            <a:r>
              <a:rPr lang="fr-FR" sz="2000" b="1" dirty="0" smtClean="0"/>
              <a:t>Actions </a:t>
            </a:r>
            <a:r>
              <a:rPr lang="fr-FR" sz="2000" b="1" dirty="0"/>
              <a:t>visant le </a:t>
            </a:r>
            <a:r>
              <a:rPr lang="fr-FR" sz="2000" b="1" dirty="0">
                <a:solidFill>
                  <a:schemeClr val="accent1"/>
                </a:solidFill>
              </a:rPr>
              <a:t>soutien à l’appropriation d’une vision </a:t>
            </a:r>
            <a:r>
              <a:rPr lang="fr-FR" sz="2000" b="1" dirty="0" smtClean="0">
                <a:solidFill>
                  <a:schemeClr val="accent1"/>
                </a:solidFill>
              </a:rPr>
              <a:t>commune</a:t>
            </a:r>
          </a:p>
          <a:p>
            <a:pPr marL="457200" lvl="3" indent="0">
              <a:buSzPct val="100000"/>
              <a:buNone/>
            </a:pPr>
            <a:endParaRPr lang="fr-CA" sz="1050" dirty="0" smtClean="0"/>
          </a:p>
          <a:p>
            <a:pPr marL="457200" lvl="3" indent="0">
              <a:buSzPct val="100000"/>
              <a:buNone/>
            </a:pPr>
            <a:r>
              <a:rPr lang="fr-CA" sz="2000" dirty="0" smtClean="0"/>
              <a:t>Partage </a:t>
            </a:r>
            <a:r>
              <a:rPr lang="fr-CA" sz="2000" dirty="0"/>
              <a:t>d’une bonne compréhension de ce qu’est la transition scolaire, d’une meilleure connaissance de ce qui se fait dans les milieux locaux et permet, du même coup, de susciter l’engagement des acteurs concernés par cette thématique. </a:t>
            </a:r>
            <a:endParaRPr lang="fr-CA" sz="2000" dirty="0" smtClean="0"/>
          </a:p>
          <a:p>
            <a:pPr marL="457200" lvl="3" indent="0">
              <a:buSzPct val="100000"/>
              <a:buNone/>
            </a:pPr>
            <a:endParaRPr lang="fr-FR" sz="900" dirty="0"/>
          </a:p>
          <a:p>
            <a:pPr lvl="3"/>
            <a:r>
              <a:rPr lang="fr-FR" sz="2000" dirty="0"/>
              <a:t>Réalisation de revues de littérature </a:t>
            </a:r>
            <a:r>
              <a:rPr lang="fr-FR" sz="2000" dirty="0" smtClean="0"/>
              <a:t>scientifique </a:t>
            </a:r>
            <a:endParaRPr lang="fr-CA" sz="2000" dirty="0"/>
          </a:p>
          <a:p>
            <a:pPr lvl="3"/>
            <a:r>
              <a:rPr lang="fr-FR" sz="2000" dirty="0"/>
              <a:t>Réalisation d’enquêtes et de sondages</a:t>
            </a:r>
            <a:endParaRPr lang="fr-CA" sz="2000" dirty="0"/>
          </a:p>
          <a:p>
            <a:pPr lvl="3"/>
            <a:r>
              <a:rPr lang="fr-FR" sz="2000" dirty="0"/>
              <a:t>Rédaction de documents de référence</a:t>
            </a:r>
            <a:endParaRPr lang="fr-CA" sz="2000" dirty="0"/>
          </a:p>
          <a:p>
            <a:pPr lvl="3"/>
            <a:r>
              <a:rPr lang="fr-FR" sz="2000" dirty="0"/>
              <a:t>Mise en place d’activités d’appropriation de </a:t>
            </a:r>
            <a:r>
              <a:rPr lang="fr-FR" sz="2000" dirty="0" smtClean="0"/>
              <a:t>connaissances</a:t>
            </a:r>
            <a:endParaRPr lang="fr-CA" sz="2000" dirty="0"/>
          </a:p>
        </p:txBody>
      </p:sp>
    </p:spTree>
    <p:extLst>
      <p:ext uri="{BB962C8B-B14F-4D97-AF65-F5344CB8AC3E}">
        <p14:creationId xmlns:p14="http://schemas.microsoft.com/office/powerpoint/2010/main" val="3075314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582930"/>
            <a:ext cx="9720072" cy="1501902"/>
          </a:xfrm>
        </p:spPr>
        <p:txBody>
          <a:bodyPr>
            <a:normAutofit/>
          </a:bodyPr>
          <a:lstStyle/>
          <a:p>
            <a:pPr marL="174625"/>
            <a:r>
              <a:rPr lang="fr-CA" sz="4400" b="1" dirty="0"/>
              <a:t>Deux grands rôles au régional</a:t>
            </a:r>
          </a:p>
        </p:txBody>
      </p:sp>
      <p:sp>
        <p:nvSpPr>
          <p:cNvPr id="3" name="Espace réservé du contenu 2"/>
          <p:cNvSpPr>
            <a:spLocks noGrp="1"/>
          </p:cNvSpPr>
          <p:nvPr>
            <p:ph idx="1"/>
            <p:custDataLst>
              <p:tags r:id="rId2"/>
            </p:custDataLst>
          </p:nvPr>
        </p:nvSpPr>
        <p:spPr>
          <a:xfrm>
            <a:off x="1081278" y="1972236"/>
            <a:ext cx="9895509" cy="3904690"/>
          </a:xfrm>
        </p:spPr>
        <p:txBody>
          <a:bodyPr>
            <a:noAutofit/>
          </a:bodyPr>
          <a:lstStyle/>
          <a:p>
            <a:pPr marL="174625" lvl="1" indent="0">
              <a:spcBef>
                <a:spcPts val="1200"/>
              </a:spcBef>
              <a:spcAft>
                <a:spcPts val="200"/>
              </a:spcAft>
              <a:buSzPct val="100000"/>
              <a:buNone/>
            </a:pPr>
            <a:endParaRPr lang="fr-FR" sz="2000" b="1" dirty="0" smtClean="0">
              <a:solidFill>
                <a:schemeClr val="accent1"/>
              </a:solidFill>
            </a:endParaRPr>
          </a:p>
          <a:p>
            <a:pPr marL="174625" lvl="1" indent="0">
              <a:spcBef>
                <a:spcPts val="1200"/>
              </a:spcBef>
              <a:spcAft>
                <a:spcPts val="200"/>
              </a:spcAft>
              <a:buSzPct val="100000"/>
              <a:buNone/>
            </a:pPr>
            <a:r>
              <a:rPr lang="fr-FR" sz="2000" b="1" dirty="0" smtClean="0">
                <a:solidFill>
                  <a:schemeClr val="accent1"/>
                </a:solidFill>
              </a:rPr>
              <a:t>2. </a:t>
            </a:r>
            <a:r>
              <a:rPr lang="fr-FR" sz="2000" b="1" dirty="0" smtClean="0"/>
              <a:t>Actions </a:t>
            </a:r>
            <a:r>
              <a:rPr lang="fr-FR" sz="2000" b="1" dirty="0"/>
              <a:t>visant le </a:t>
            </a:r>
            <a:r>
              <a:rPr lang="fr-FR" sz="2000" b="1" dirty="0">
                <a:solidFill>
                  <a:schemeClr val="accent1"/>
                </a:solidFill>
              </a:rPr>
              <a:t>soutien à la </a:t>
            </a:r>
            <a:r>
              <a:rPr lang="fr-FR" sz="2000" b="1" dirty="0" smtClean="0">
                <a:solidFill>
                  <a:schemeClr val="accent1"/>
                </a:solidFill>
              </a:rPr>
              <a:t>mise en œuvre </a:t>
            </a:r>
            <a:r>
              <a:rPr lang="fr-FR" sz="2000" b="1" dirty="0">
                <a:solidFill>
                  <a:schemeClr val="accent1"/>
                </a:solidFill>
              </a:rPr>
              <a:t>d’actions </a:t>
            </a:r>
            <a:r>
              <a:rPr lang="fr-FR" sz="2000" b="1" dirty="0"/>
              <a:t>en transition scolaire</a:t>
            </a:r>
          </a:p>
          <a:p>
            <a:pPr marL="457200" lvl="3" indent="0">
              <a:buNone/>
            </a:pPr>
            <a:endParaRPr lang="fr-CA" sz="1050" dirty="0" smtClean="0"/>
          </a:p>
          <a:p>
            <a:pPr marL="457200" lvl="3" indent="0">
              <a:buNone/>
            </a:pPr>
            <a:r>
              <a:rPr lang="fr-CA" sz="2000" dirty="0" smtClean="0"/>
              <a:t>Vise </a:t>
            </a:r>
            <a:r>
              <a:rPr lang="fr-CA" sz="2000" dirty="0"/>
              <a:t>plus spécifiquement à maintenir la complémentarité, la cohérence et la continuité des actions dans une région donnée et à enrichir les pratiques. </a:t>
            </a:r>
            <a:endParaRPr lang="fr-CA" sz="2000" dirty="0" smtClean="0"/>
          </a:p>
          <a:p>
            <a:pPr marL="457200" lvl="3" indent="0">
              <a:buNone/>
            </a:pPr>
            <a:endParaRPr lang="fr-CA" sz="1000" dirty="0" smtClean="0"/>
          </a:p>
          <a:p>
            <a:pPr lvl="3"/>
            <a:r>
              <a:rPr lang="fr-FR" sz="2000" dirty="0"/>
              <a:t>Recensement et diffusion des actions régionales ou </a:t>
            </a:r>
            <a:r>
              <a:rPr lang="fr-FR" sz="2000" dirty="0" smtClean="0"/>
              <a:t>locales.</a:t>
            </a:r>
            <a:endParaRPr lang="fr-CA" sz="2000" dirty="0"/>
          </a:p>
          <a:p>
            <a:pPr lvl="3"/>
            <a:r>
              <a:rPr lang="fr-FR" sz="2000" dirty="0"/>
              <a:t>Développement et diffusion d’outils pour les parents et les </a:t>
            </a:r>
            <a:r>
              <a:rPr lang="fr-FR" sz="2000" dirty="0" smtClean="0"/>
              <a:t>intervenants.</a:t>
            </a:r>
            <a:endParaRPr lang="fr-CA" sz="2000" dirty="0"/>
          </a:p>
          <a:p>
            <a:pPr lvl="3"/>
            <a:r>
              <a:rPr lang="fr-FR" sz="2000" dirty="0"/>
              <a:t>Développement ou utilisation d’outils visant une meilleure connaissance des </a:t>
            </a:r>
            <a:r>
              <a:rPr lang="fr-FR" sz="2000" dirty="0" smtClean="0"/>
              <a:t>enfants. </a:t>
            </a:r>
            <a:endParaRPr lang="fr-CA" sz="2000" dirty="0"/>
          </a:p>
          <a:p>
            <a:pPr lvl="3"/>
            <a:r>
              <a:rPr lang="fr-FR" sz="2000" dirty="0"/>
              <a:t>Développement et mise en œuvre d’une démarche </a:t>
            </a:r>
            <a:r>
              <a:rPr lang="fr-FR" sz="2000" dirty="0" smtClean="0"/>
              <a:t>d’évaluation.</a:t>
            </a:r>
            <a:endParaRPr lang="fr-CA" sz="2000" dirty="0"/>
          </a:p>
          <a:p>
            <a:pPr lvl="3"/>
            <a:r>
              <a:rPr lang="fr-FR" sz="2000" dirty="0"/>
              <a:t>Création d’espaces de réseautage et de </a:t>
            </a:r>
            <a:r>
              <a:rPr lang="fr-FR" sz="2000" dirty="0" smtClean="0"/>
              <a:t>mobilisation.</a:t>
            </a:r>
            <a:endParaRPr lang="fr-CA" sz="2000" dirty="0"/>
          </a:p>
          <a:p>
            <a:pPr marL="0" indent="0">
              <a:buNone/>
            </a:pPr>
            <a:endParaRPr lang="fr-CA" sz="1600" dirty="0"/>
          </a:p>
        </p:txBody>
      </p:sp>
    </p:spTree>
    <p:extLst>
      <p:ext uri="{BB962C8B-B14F-4D97-AF65-F5344CB8AC3E}">
        <p14:creationId xmlns:p14="http://schemas.microsoft.com/office/powerpoint/2010/main" val="3343806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0" y="2029798"/>
            <a:ext cx="8229600" cy="2640813"/>
          </a:xfrm>
        </p:spPr>
        <p:txBody>
          <a:bodyPr>
            <a:noAutofit/>
          </a:bodyPr>
          <a:lstStyle/>
          <a:p>
            <a:r>
              <a:rPr lang="fr-CA" b="1" dirty="0"/>
              <a:t>Transition scolaire : </a:t>
            </a:r>
            <a:br>
              <a:rPr lang="fr-CA" b="1" dirty="0"/>
            </a:br>
            <a:r>
              <a:rPr lang="fr-CA" dirty="0"/>
              <a:t>regard sur les actions </a:t>
            </a:r>
            <a:r>
              <a:rPr lang="fr-CA" dirty="0" smtClean="0"/>
              <a:t/>
            </a:r>
            <a:br>
              <a:rPr lang="fr-CA" dirty="0" smtClean="0"/>
            </a:br>
            <a:r>
              <a:rPr lang="fr-CA" dirty="0" smtClean="0"/>
              <a:t>des </a:t>
            </a:r>
            <a:r>
              <a:rPr lang="fr-CA" dirty="0"/>
              <a:t>regroupements locaux </a:t>
            </a:r>
            <a:r>
              <a:rPr lang="fr-CA" dirty="0" smtClean="0"/>
              <a:t/>
            </a:r>
            <a:br>
              <a:rPr lang="fr-CA" dirty="0" smtClean="0"/>
            </a:br>
            <a:r>
              <a:rPr lang="fr-CA" dirty="0" smtClean="0"/>
              <a:t>de </a:t>
            </a:r>
            <a:r>
              <a:rPr lang="fr-CA" dirty="0"/>
              <a:t>partenaires </a:t>
            </a:r>
          </a:p>
        </p:txBody>
      </p:sp>
    </p:spTree>
    <p:extLst>
      <p:ext uri="{BB962C8B-B14F-4D97-AF65-F5344CB8AC3E}">
        <p14:creationId xmlns:p14="http://schemas.microsoft.com/office/powerpoint/2010/main" val="1843996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b="1" dirty="0"/>
              <a:t>Processus</a:t>
            </a:r>
          </a:p>
        </p:txBody>
      </p:sp>
      <p:sp>
        <p:nvSpPr>
          <p:cNvPr id="3" name="Espace réservé du contenu 2"/>
          <p:cNvSpPr>
            <a:spLocks noGrp="1"/>
          </p:cNvSpPr>
          <p:nvPr>
            <p:ph idx="1"/>
            <p:custDataLst>
              <p:tags r:id="rId2"/>
            </p:custDataLst>
          </p:nvPr>
        </p:nvSpPr>
        <p:spPr>
          <a:xfrm>
            <a:off x="1024128" y="1932343"/>
            <a:ext cx="9720073" cy="4405256"/>
          </a:xfrm>
        </p:spPr>
        <p:txBody>
          <a:bodyPr>
            <a:normAutofit/>
          </a:bodyPr>
          <a:lstStyle/>
          <a:p>
            <a:pPr marL="457200" indent="-457200">
              <a:buFont typeface="+mj-lt"/>
              <a:buAutoNum type="arabicPeriod"/>
            </a:pPr>
            <a:r>
              <a:rPr lang="fr-CA" dirty="0" smtClean="0"/>
              <a:t>Recensement des actions </a:t>
            </a:r>
            <a:r>
              <a:rPr lang="fr-CA" dirty="0"/>
              <a:t>en transition </a:t>
            </a:r>
            <a:r>
              <a:rPr lang="fr-CA" dirty="0" smtClean="0"/>
              <a:t>scolaire soutenues par Avenir d’enfants</a:t>
            </a:r>
          </a:p>
          <a:p>
            <a:pPr marL="795337" lvl="1" indent="-342900">
              <a:lnSpc>
                <a:spcPct val="100000"/>
              </a:lnSpc>
              <a:spcBef>
                <a:spcPts val="0"/>
              </a:spcBef>
              <a:spcAft>
                <a:spcPts val="0"/>
              </a:spcAft>
              <a:buSzPct val="100000"/>
              <a:buFont typeface="Arial" panose="020B0604020202020204" pitchFamily="34" charset="0"/>
              <a:buChar char="•"/>
            </a:pPr>
            <a:r>
              <a:rPr lang="fr-CA" sz="2200" dirty="0" smtClean="0"/>
              <a:t>Élaboration de la base </a:t>
            </a:r>
            <a:r>
              <a:rPr lang="fr-CA" sz="2200" dirty="0"/>
              <a:t>de </a:t>
            </a:r>
            <a:r>
              <a:rPr lang="fr-CA" sz="2200" dirty="0" smtClean="0"/>
              <a:t>données</a:t>
            </a:r>
            <a:endParaRPr lang="fr-CA" sz="2200" dirty="0"/>
          </a:p>
          <a:p>
            <a:pPr marL="457200" indent="-457200">
              <a:buFont typeface="+mj-lt"/>
              <a:buAutoNum type="arabicPeriod"/>
            </a:pPr>
            <a:r>
              <a:rPr lang="fr-CA" dirty="0" smtClean="0"/>
              <a:t>Analyse préliminaire des actions de la base de données </a:t>
            </a:r>
          </a:p>
          <a:p>
            <a:pPr marL="795337" lvl="1" indent="-342900">
              <a:lnSpc>
                <a:spcPct val="100000"/>
              </a:lnSpc>
              <a:spcBef>
                <a:spcPts val="0"/>
              </a:spcBef>
              <a:spcAft>
                <a:spcPts val="0"/>
              </a:spcAft>
              <a:buSzPct val="100000"/>
              <a:buFont typeface="Arial" panose="020B0604020202020204" pitchFamily="34" charset="0"/>
              <a:buChar char="•"/>
            </a:pPr>
            <a:r>
              <a:rPr lang="fr-CA" sz="2200" dirty="0"/>
              <a:t>Identification des actions </a:t>
            </a:r>
            <a:r>
              <a:rPr lang="fr-CA" sz="2200" dirty="0" smtClean="0"/>
              <a:t>retenues</a:t>
            </a:r>
            <a:endParaRPr lang="fr-CA" sz="2200" dirty="0"/>
          </a:p>
          <a:p>
            <a:pPr marL="457200" indent="-457200">
              <a:buFont typeface="+mj-lt"/>
              <a:buAutoNum type="arabicPeriod"/>
            </a:pPr>
            <a:r>
              <a:rPr lang="fr-CA" dirty="0" smtClean="0"/>
              <a:t>Détermination d’un échantillon de 48 actions</a:t>
            </a:r>
            <a:endParaRPr lang="fr-CA" dirty="0"/>
          </a:p>
          <a:p>
            <a:pPr marL="4113213" lvl="1" indent="-342900">
              <a:lnSpc>
                <a:spcPct val="100000"/>
              </a:lnSpc>
              <a:spcBef>
                <a:spcPts val="0"/>
              </a:spcBef>
              <a:spcAft>
                <a:spcPts val="0"/>
              </a:spcAft>
              <a:buSzPct val="100000"/>
              <a:buFont typeface="Arial" panose="020B0604020202020204" pitchFamily="34" charset="0"/>
              <a:buChar char="•"/>
            </a:pPr>
            <a:r>
              <a:rPr lang="fr-FR" sz="2000" dirty="0" smtClean="0"/>
              <a:t>territoire</a:t>
            </a:r>
            <a:endParaRPr lang="fr-FR" sz="2000" dirty="0"/>
          </a:p>
          <a:p>
            <a:pPr marL="4113213" lvl="1" indent="-342900">
              <a:lnSpc>
                <a:spcPct val="100000"/>
              </a:lnSpc>
              <a:spcBef>
                <a:spcPts val="0"/>
              </a:spcBef>
              <a:spcAft>
                <a:spcPts val="0"/>
              </a:spcAft>
              <a:buSzPct val="100000"/>
              <a:buFont typeface="Arial" panose="020B0604020202020204" pitchFamily="34" charset="0"/>
              <a:buChar char="•"/>
            </a:pPr>
            <a:r>
              <a:rPr lang="fr-FR" sz="2000" dirty="0" smtClean="0"/>
              <a:t>région </a:t>
            </a:r>
            <a:endParaRPr lang="fr-FR" sz="2000" dirty="0"/>
          </a:p>
          <a:p>
            <a:pPr marL="4113213" lvl="1" indent="-342900">
              <a:lnSpc>
                <a:spcPct val="100000"/>
              </a:lnSpc>
              <a:spcBef>
                <a:spcPts val="0"/>
              </a:spcBef>
              <a:spcAft>
                <a:spcPts val="0"/>
              </a:spcAft>
              <a:buSzPct val="100000"/>
              <a:buFont typeface="Arial" panose="020B0604020202020204" pitchFamily="34" charset="0"/>
              <a:buChar char="•"/>
            </a:pPr>
            <a:r>
              <a:rPr lang="fr-FR" sz="2000" dirty="0" smtClean="0"/>
              <a:t>année </a:t>
            </a:r>
            <a:r>
              <a:rPr lang="fr-FR" sz="2000" dirty="0"/>
              <a:t>de démarrage </a:t>
            </a:r>
          </a:p>
          <a:p>
            <a:pPr marL="4113213" lvl="1" indent="-342900">
              <a:lnSpc>
                <a:spcPct val="100000"/>
              </a:lnSpc>
              <a:spcBef>
                <a:spcPts val="0"/>
              </a:spcBef>
              <a:spcAft>
                <a:spcPts val="0"/>
              </a:spcAft>
              <a:buSzPct val="100000"/>
              <a:buFont typeface="Arial" panose="020B0604020202020204" pitchFamily="34" charset="0"/>
              <a:buChar char="•"/>
            </a:pPr>
            <a:r>
              <a:rPr lang="fr-FR" sz="2000" dirty="0" smtClean="0"/>
              <a:t>géographie </a:t>
            </a:r>
            <a:r>
              <a:rPr lang="fr-FR" sz="2000" dirty="0"/>
              <a:t>: rural, semi-rural et </a:t>
            </a:r>
            <a:r>
              <a:rPr lang="fr-FR" sz="2000" dirty="0" smtClean="0"/>
              <a:t>urbain</a:t>
            </a:r>
          </a:p>
          <a:p>
            <a:pPr marL="457200" lvl="1" indent="-457200">
              <a:spcBef>
                <a:spcPts val="1200"/>
              </a:spcBef>
              <a:spcAft>
                <a:spcPts val="200"/>
              </a:spcAft>
              <a:buSzPct val="100000"/>
              <a:buFont typeface="+mj-lt"/>
              <a:buAutoNum type="arabicPeriod" startAt="4"/>
            </a:pPr>
            <a:r>
              <a:rPr lang="fr-FR" sz="2200" dirty="0"/>
              <a:t>Analyse des actions de </a:t>
            </a:r>
            <a:r>
              <a:rPr lang="fr-FR" sz="2200" dirty="0" smtClean="0"/>
              <a:t>l’échantillon</a:t>
            </a:r>
          </a:p>
          <a:p>
            <a:pPr marL="457200" lvl="1" indent="-457200">
              <a:spcBef>
                <a:spcPts val="1200"/>
              </a:spcBef>
              <a:spcAft>
                <a:spcPts val="200"/>
              </a:spcAft>
              <a:buSzPct val="100000"/>
              <a:buFont typeface="+mj-lt"/>
              <a:buAutoNum type="arabicPeriod" startAt="4"/>
            </a:pPr>
            <a:r>
              <a:rPr lang="fr-FR" sz="2200" dirty="0" smtClean="0"/>
              <a:t>Réalisation d’un </a:t>
            </a:r>
            <a:r>
              <a:rPr lang="fr-FR" sz="2200" dirty="0" smtClean="0">
                <a:hlinkClick r:id="rId6"/>
              </a:rPr>
              <a:t>document synthèse</a:t>
            </a:r>
            <a:endParaRPr lang="fr-FR" sz="2200" dirty="0"/>
          </a:p>
          <a:p>
            <a:pPr marL="720725" lvl="1" indent="-268288">
              <a:lnSpc>
                <a:spcPct val="100000"/>
              </a:lnSpc>
              <a:spcBef>
                <a:spcPts val="0"/>
              </a:spcBef>
              <a:spcAft>
                <a:spcPts val="0"/>
              </a:spcAft>
              <a:buSzPct val="100000"/>
              <a:buFont typeface="Wingdings" panose="05000000000000000000" pitchFamily="2" charset="2"/>
              <a:buChar char="§"/>
            </a:pPr>
            <a:endParaRPr lang="fr-CA" sz="2200" dirty="0"/>
          </a:p>
        </p:txBody>
      </p:sp>
      <p:sp>
        <p:nvSpPr>
          <p:cNvPr id="5" name="ZoneTexte 4"/>
          <p:cNvSpPr txBox="1"/>
          <p:nvPr>
            <p:custDataLst>
              <p:tags r:id="rId3"/>
            </p:custDataLst>
          </p:nvPr>
        </p:nvSpPr>
        <p:spPr>
          <a:xfrm>
            <a:off x="1462501" y="3859347"/>
            <a:ext cx="3390031" cy="400110"/>
          </a:xfrm>
          <a:prstGeom prst="rect">
            <a:avLst/>
          </a:prstGeom>
          <a:noFill/>
        </p:spPr>
        <p:txBody>
          <a:bodyPr wrap="none" rtlCol="0">
            <a:spAutoFit/>
          </a:bodyPr>
          <a:lstStyle/>
          <a:p>
            <a:r>
              <a:rPr lang="fr-CA" sz="2000" dirty="0" smtClean="0">
                <a:solidFill>
                  <a:schemeClr val="accent1"/>
                </a:solidFill>
              </a:rPr>
              <a:t>En </a:t>
            </a:r>
            <a:r>
              <a:rPr lang="fr-CA" sz="2000" dirty="0">
                <a:solidFill>
                  <a:schemeClr val="accent1"/>
                </a:solidFill>
              </a:rPr>
              <a:t>fonction des critères </a:t>
            </a:r>
            <a:r>
              <a:rPr lang="fr-CA" sz="2000" dirty="0" smtClean="0">
                <a:solidFill>
                  <a:schemeClr val="accent1"/>
                </a:solidFill>
              </a:rPr>
              <a:t>suivants:</a:t>
            </a:r>
            <a:endParaRPr lang="fr-CA" sz="2000" dirty="0">
              <a:solidFill>
                <a:schemeClr val="accent1"/>
              </a:solidFill>
            </a:endParaRPr>
          </a:p>
        </p:txBody>
      </p:sp>
    </p:spTree>
    <p:extLst>
      <p:ext uri="{BB962C8B-B14F-4D97-AF65-F5344CB8AC3E}">
        <p14:creationId xmlns:p14="http://schemas.microsoft.com/office/powerpoint/2010/main" val="3526260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b="1" dirty="0"/>
              <a:t>LA base de données en quelques chiffres</a:t>
            </a:r>
          </a:p>
        </p:txBody>
      </p:sp>
      <p:sp>
        <p:nvSpPr>
          <p:cNvPr id="6" name="Espace réservé du contenu 5"/>
          <p:cNvSpPr>
            <a:spLocks noGrp="1"/>
          </p:cNvSpPr>
          <p:nvPr>
            <p:ph sz="half" idx="1"/>
            <p:custDataLst>
              <p:tags r:id="rId2"/>
            </p:custDataLst>
          </p:nvPr>
        </p:nvSpPr>
        <p:spPr>
          <a:xfrm>
            <a:off x="979364" y="2228850"/>
            <a:ext cx="4575616" cy="4023360"/>
          </a:xfrm>
        </p:spPr>
        <p:txBody>
          <a:bodyPr>
            <a:normAutofit/>
          </a:bodyPr>
          <a:lstStyle/>
          <a:p>
            <a:pPr lvl="0"/>
            <a:r>
              <a:rPr lang="fr-FR" sz="2600" b="1" dirty="0" smtClean="0">
                <a:solidFill>
                  <a:schemeClr val="accent1"/>
                </a:solidFill>
              </a:rPr>
              <a:t>674</a:t>
            </a:r>
            <a:r>
              <a:rPr lang="fr-FR" sz="2600" dirty="0" smtClean="0"/>
              <a:t> </a:t>
            </a:r>
            <a:r>
              <a:rPr lang="fr-FR" sz="2600" dirty="0"/>
              <a:t>actions r</a:t>
            </a:r>
            <a:r>
              <a:rPr lang="fr-FR" sz="2600" dirty="0" smtClean="0"/>
              <a:t>ecensées </a:t>
            </a:r>
            <a:r>
              <a:rPr lang="fr-FR" sz="2600" dirty="0"/>
              <a:t>au </a:t>
            </a:r>
            <a:r>
              <a:rPr lang="fr-FR" sz="2600" dirty="0" smtClean="0"/>
              <a:t>départ</a:t>
            </a:r>
          </a:p>
          <a:p>
            <a:pPr lvl="0"/>
            <a:endParaRPr lang="fr-FR" dirty="0" smtClean="0"/>
          </a:p>
          <a:p>
            <a:pPr lvl="1">
              <a:buFont typeface="Arial" panose="020B0604020202020204" pitchFamily="34" charset="0"/>
              <a:buChar char="•"/>
            </a:pPr>
            <a:r>
              <a:rPr lang="fr-FR" sz="2400" b="1" dirty="0" smtClean="0"/>
              <a:t>391</a:t>
            </a:r>
            <a:r>
              <a:rPr lang="fr-FR" sz="2400" dirty="0" smtClean="0"/>
              <a:t> </a:t>
            </a:r>
            <a:r>
              <a:rPr lang="fr-FR" sz="2400" dirty="0"/>
              <a:t>actions </a:t>
            </a:r>
            <a:r>
              <a:rPr lang="fr-CA" sz="2400" dirty="0" smtClean="0"/>
              <a:t>retenues</a:t>
            </a:r>
            <a:endParaRPr lang="fr-CA" sz="2400" dirty="0"/>
          </a:p>
          <a:p>
            <a:pPr lvl="1">
              <a:buFont typeface="Arial" panose="020B0604020202020204" pitchFamily="34" charset="0"/>
              <a:buChar char="•"/>
            </a:pPr>
            <a:r>
              <a:rPr lang="fr-FR" sz="2400" b="1" dirty="0" smtClean="0"/>
              <a:t>283</a:t>
            </a:r>
            <a:r>
              <a:rPr lang="fr-FR" sz="2400" dirty="0" smtClean="0"/>
              <a:t> </a:t>
            </a:r>
            <a:r>
              <a:rPr lang="fr-FR" sz="2400" dirty="0"/>
              <a:t>actions </a:t>
            </a:r>
            <a:r>
              <a:rPr lang="fr-FR" sz="2400" dirty="0" smtClean="0"/>
              <a:t>non retenues </a:t>
            </a:r>
            <a:endParaRPr lang="fr-CA" sz="2400" dirty="0"/>
          </a:p>
          <a:p>
            <a:r>
              <a:rPr lang="fr-FR" sz="2000" dirty="0"/>
              <a:t> </a:t>
            </a:r>
            <a:endParaRPr lang="fr-CA" sz="2000" dirty="0"/>
          </a:p>
          <a:p>
            <a:endParaRPr lang="fr-CA" sz="2000" dirty="0"/>
          </a:p>
        </p:txBody>
      </p:sp>
      <p:sp>
        <p:nvSpPr>
          <p:cNvPr id="7" name="Espace réservé du contenu 6"/>
          <p:cNvSpPr>
            <a:spLocks noGrp="1"/>
          </p:cNvSpPr>
          <p:nvPr>
            <p:ph sz="half" idx="2"/>
            <p:custDataLst>
              <p:tags r:id="rId3"/>
            </p:custDataLst>
          </p:nvPr>
        </p:nvSpPr>
        <p:spPr>
          <a:xfrm>
            <a:off x="5999660" y="2228850"/>
            <a:ext cx="5441770" cy="4023360"/>
          </a:xfrm>
          <a:noFill/>
          <a:ln w="3175">
            <a:noFill/>
          </a:ln>
        </p:spPr>
        <p:txBody>
          <a:bodyPr>
            <a:normAutofit/>
          </a:bodyPr>
          <a:lstStyle/>
          <a:p>
            <a:pPr marL="0" indent="0">
              <a:buNone/>
            </a:pPr>
            <a:r>
              <a:rPr lang="fr-CA" sz="2600" dirty="0" smtClean="0"/>
              <a:t>Parmi les </a:t>
            </a:r>
            <a:r>
              <a:rPr lang="fr-CA" sz="2600" b="1" dirty="0">
                <a:solidFill>
                  <a:schemeClr val="accent1"/>
                </a:solidFill>
              </a:rPr>
              <a:t>391</a:t>
            </a:r>
            <a:r>
              <a:rPr lang="fr-CA" sz="2600" dirty="0"/>
              <a:t> </a:t>
            </a:r>
            <a:r>
              <a:rPr lang="fr-CA" sz="2600" dirty="0" smtClean="0"/>
              <a:t>actions retenues</a:t>
            </a:r>
          </a:p>
          <a:p>
            <a:pPr marL="0" indent="0">
              <a:buNone/>
            </a:pPr>
            <a:endParaRPr lang="fr-CA" dirty="0" smtClean="0"/>
          </a:p>
          <a:p>
            <a:pPr lvl="1">
              <a:lnSpc>
                <a:spcPct val="100000"/>
              </a:lnSpc>
              <a:buFont typeface="Arial" panose="020B0604020202020204" pitchFamily="34" charset="0"/>
              <a:buChar char="•"/>
            </a:pPr>
            <a:r>
              <a:rPr lang="fr-FR" sz="2400" b="1" dirty="0" smtClean="0"/>
              <a:t>15</a:t>
            </a:r>
            <a:r>
              <a:rPr lang="fr-FR" sz="2400" dirty="0" smtClean="0"/>
              <a:t> </a:t>
            </a:r>
            <a:r>
              <a:rPr lang="fr-FR" sz="2400" dirty="0"/>
              <a:t>régions </a:t>
            </a:r>
            <a:r>
              <a:rPr lang="fr-FR" sz="2400" dirty="0" smtClean="0"/>
              <a:t>jointes </a:t>
            </a:r>
            <a:r>
              <a:rPr lang="fr-FR" sz="2400" dirty="0"/>
              <a:t>par les actions en transition </a:t>
            </a:r>
            <a:r>
              <a:rPr lang="fr-FR" sz="2400" dirty="0" smtClean="0"/>
              <a:t>scolaire</a:t>
            </a:r>
          </a:p>
          <a:p>
            <a:pPr lvl="1">
              <a:lnSpc>
                <a:spcPct val="100000"/>
              </a:lnSpc>
              <a:buFont typeface="Arial" panose="020B0604020202020204" pitchFamily="34" charset="0"/>
              <a:buChar char="•"/>
            </a:pPr>
            <a:r>
              <a:rPr lang="fr-FR" sz="2400" dirty="0" smtClean="0"/>
              <a:t>Actions </a:t>
            </a:r>
            <a:r>
              <a:rPr lang="fr-FR" sz="2400" dirty="0"/>
              <a:t>réparties sur les </a:t>
            </a:r>
            <a:r>
              <a:rPr lang="fr-FR" sz="2400" dirty="0" smtClean="0"/>
              <a:t>dépôts des plans d’action réalisés entre 2010 et 2018</a:t>
            </a:r>
          </a:p>
          <a:p>
            <a:pPr lvl="1">
              <a:lnSpc>
                <a:spcPct val="100000"/>
              </a:lnSpc>
              <a:buSzPct val="100000"/>
              <a:buFont typeface="Arial" panose="020B0604020202020204" pitchFamily="34" charset="0"/>
              <a:buChar char="•"/>
            </a:pPr>
            <a:r>
              <a:rPr lang="fr-FR" sz="2400" b="1" dirty="0" smtClean="0"/>
              <a:t>48</a:t>
            </a:r>
            <a:r>
              <a:rPr lang="fr-FR" sz="2400" dirty="0" smtClean="0"/>
              <a:t> </a:t>
            </a:r>
            <a:r>
              <a:rPr lang="fr-FR" sz="2400" dirty="0"/>
              <a:t>actions analysées </a:t>
            </a:r>
            <a:endParaRPr lang="fr-FR" sz="2400" dirty="0" smtClean="0"/>
          </a:p>
          <a:p>
            <a:pPr marL="671513" lvl="3" indent="-223838" algn="just">
              <a:lnSpc>
                <a:spcPct val="100000"/>
              </a:lnSpc>
              <a:spcBef>
                <a:spcPts val="0"/>
              </a:spcBef>
              <a:spcAft>
                <a:spcPts val="0"/>
              </a:spcAft>
              <a:buSzPct val="100000"/>
              <a:buFont typeface="Tw Cen MT" panose="020B0602020104020603" pitchFamily="34" charset="0"/>
              <a:buChar char="–"/>
            </a:pPr>
            <a:r>
              <a:rPr lang="fr-FR" sz="1600" dirty="0"/>
              <a:t>22 </a:t>
            </a:r>
            <a:r>
              <a:rPr lang="fr-FR" sz="1600" dirty="0" smtClean="0"/>
              <a:t>rural/semi-rural</a:t>
            </a:r>
            <a:r>
              <a:rPr lang="fr-FR" sz="1600" dirty="0"/>
              <a:t>	</a:t>
            </a:r>
            <a:endParaRPr lang="fr-CA" sz="1600" dirty="0"/>
          </a:p>
          <a:p>
            <a:pPr marL="671513" lvl="3" indent="-223838" algn="just">
              <a:lnSpc>
                <a:spcPct val="100000"/>
              </a:lnSpc>
              <a:spcBef>
                <a:spcPts val="0"/>
              </a:spcBef>
              <a:spcAft>
                <a:spcPts val="0"/>
              </a:spcAft>
              <a:buSzPct val="100000"/>
              <a:buFont typeface="Tw Cen MT" panose="020B0602020104020603" pitchFamily="34" charset="0"/>
              <a:buChar char="–"/>
            </a:pPr>
            <a:r>
              <a:rPr lang="fr-FR" sz="1600" dirty="0"/>
              <a:t>26 </a:t>
            </a:r>
            <a:r>
              <a:rPr lang="fr-FR" sz="1600" dirty="0" smtClean="0"/>
              <a:t>urbain</a:t>
            </a:r>
            <a:endParaRPr lang="fr-CA" sz="1600" dirty="0"/>
          </a:p>
          <a:p>
            <a:pPr lvl="1">
              <a:lnSpc>
                <a:spcPct val="100000"/>
              </a:lnSpc>
            </a:pPr>
            <a:endParaRPr lang="fr-CA" sz="2400" dirty="0"/>
          </a:p>
        </p:txBody>
      </p:sp>
      <p:cxnSp>
        <p:nvCxnSpPr>
          <p:cNvPr id="5" name="Connecteur droit 4"/>
          <p:cNvCxnSpPr/>
          <p:nvPr>
            <p:custDataLst>
              <p:tags r:id="rId4"/>
            </p:custDataLst>
          </p:nvPr>
        </p:nvCxnSpPr>
        <p:spPr>
          <a:xfrm>
            <a:off x="5717679" y="2356394"/>
            <a:ext cx="19733" cy="375417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8023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174625"/>
            <a:r>
              <a:rPr lang="fr-CA" sz="4000" b="1" dirty="0"/>
              <a:t>Qui sont les </a:t>
            </a:r>
            <a:r>
              <a:rPr lang="fr-CA" sz="4000" b="1" dirty="0">
                <a:solidFill>
                  <a:schemeClr val="accent1"/>
                </a:solidFill>
              </a:rPr>
              <a:t>publics visés </a:t>
            </a:r>
            <a:r>
              <a:rPr lang="fr-CA" sz="4000" b="1" dirty="0"/>
              <a:t>par les actions en transition </a:t>
            </a:r>
            <a:r>
              <a:rPr lang="fr-CA" sz="4000" b="1" dirty="0" smtClean="0"/>
              <a:t>scolaire?</a:t>
            </a:r>
            <a:endParaRPr lang="fr-CA" sz="4000" b="1" dirty="0"/>
          </a:p>
        </p:txBody>
      </p:sp>
      <p:sp>
        <p:nvSpPr>
          <p:cNvPr id="5" name="Espace réservé du contenu 4"/>
          <p:cNvSpPr>
            <a:spLocks noGrp="1"/>
          </p:cNvSpPr>
          <p:nvPr>
            <p:ph idx="1"/>
            <p:custDataLst>
              <p:tags r:id="rId2"/>
            </p:custDataLst>
          </p:nvPr>
        </p:nvSpPr>
        <p:spPr>
          <a:xfrm>
            <a:off x="1378233" y="2441313"/>
            <a:ext cx="8263072" cy="1506071"/>
          </a:xfrm>
        </p:spPr>
        <p:txBody>
          <a:bodyPr>
            <a:normAutofit/>
          </a:bodyPr>
          <a:lstStyle/>
          <a:p>
            <a:pPr marL="342900" lvl="1" indent="-342900" algn="just">
              <a:spcBef>
                <a:spcPts val="1200"/>
              </a:spcBef>
              <a:spcAft>
                <a:spcPts val="200"/>
              </a:spcAft>
              <a:buSzPct val="100000"/>
              <a:buFont typeface="Arial" panose="020B0604020202020204" pitchFamily="34" charset="0"/>
              <a:buChar char="•"/>
            </a:pPr>
            <a:r>
              <a:rPr lang="fr-CA" sz="2800" dirty="0" smtClean="0"/>
              <a:t>Les </a:t>
            </a:r>
            <a:r>
              <a:rPr lang="fr-CA" sz="2800" dirty="0"/>
              <a:t>enfants et leur </a:t>
            </a:r>
            <a:r>
              <a:rPr lang="fr-CA" sz="2800" dirty="0" smtClean="0"/>
              <a:t>famille</a:t>
            </a:r>
            <a:endParaRPr lang="fr-CA" sz="2800" dirty="0"/>
          </a:p>
          <a:p>
            <a:pPr marL="342900" lvl="1" indent="-342900" algn="just">
              <a:spcBef>
                <a:spcPts val="1200"/>
              </a:spcBef>
              <a:spcAft>
                <a:spcPts val="200"/>
              </a:spcAft>
              <a:buSzPct val="100000"/>
              <a:buFont typeface="Arial" panose="020B0604020202020204" pitchFamily="34" charset="0"/>
              <a:buChar char="•"/>
            </a:pPr>
            <a:r>
              <a:rPr lang="fr-CA" sz="2800" dirty="0"/>
              <a:t>Les intervenants des différents </a:t>
            </a:r>
            <a:r>
              <a:rPr lang="fr-CA" sz="2800" dirty="0" smtClean="0"/>
              <a:t>réseaux</a:t>
            </a:r>
            <a:endParaRPr lang="fr-CA" sz="2800" dirty="0"/>
          </a:p>
        </p:txBody>
      </p:sp>
      <p:sp>
        <p:nvSpPr>
          <p:cNvPr id="3" name="Rectangle 2"/>
          <p:cNvSpPr/>
          <p:nvPr>
            <p:custDataLst>
              <p:tags r:id="rId3"/>
            </p:custDataLst>
          </p:nvPr>
        </p:nvSpPr>
        <p:spPr>
          <a:xfrm>
            <a:off x="1378232" y="3805347"/>
            <a:ext cx="9446649" cy="1132426"/>
          </a:xfrm>
          <a:prstGeom prst="rect">
            <a:avLst/>
          </a:prstGeom>
        </p:spPr>
        <p:txBody>
          <a:bodyPr wrap="square">
            <a:spAutoFit/>
          </a:bodyPr>
          <a:lstStyle/>
          <a:p>
            <a:pPr marL="0" lvl="1" indent="0" fontAlgn="base">
              <a:lnSpc>
                <a:spcPct val="80000"/>
              </a:lnSpc>
              <a:spcBef>
                <a:spcPts val="1200"/>
              </a:spcBef>
              <a:spcAft>
                <a:spcPts val="200"/>
              </a:spcAft>
              <a:buSzPct val="100000"/>
              <a:buNone/>
            </a:pPr>
            <a:r>
              <a:rPr lang="fr-CA" sz="2800" dirty="0" smtClean="0"/>
              <a:t>Certains </a:t>
            </a:r>
            <a:r>
              <a:rPr lang="fr-CA" sz="2800" dirty="0"/>
              <a:t>regroupements portent une attention particulière à mieux joindre les enfants et les familles vivant en contexte de défavorisation et à mieux comprendre leurs </a:t>
            </a:r>
            <a:r>
              <a:rPr lang="fr-CA" sz="2800" dirty="0" smtClean="0"/>
              <a:t>besoins.</a:t>
            </a:r>
            <a:endParaRPr lang="fr-CA" altLang="fr-FR" sz="2800" dirty="0"/>
          </a:p>
        </p:txBody>
      </p:sp>
    </p:spTree>
    <p:extLst>
      <p:ext uri="{BB962C8B-B14F-4D97-AF65-F5344CB8AC3E}">
        <p14:creationId xmlns:p14="http://schemas.microsoft.com/office/powerpoint/2010/main" val="4025884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253168" y="792138"/>
            <a:ext cx="7772400" cy="1016824"/>
          </a:xfrm>
        </p:spPr>
        <p:txBody>
          <a:bodyPr>
            <a:noAutofit/>
          </a:bodyPr>
          <a:lstStyle/>
          <a:p>
            <a:r>
              <a:rPr lang="fr-CA" sz="4000" b="1" dirty="0"/>
              <a:t>Mise en contexte</a:t>
            </a:r>
          </a:p>
        </p:txBody>
      </p:sp>
      <p:sp>
        <p:nvSpPr>
          <p:cNvPr id="3" name="Espace réservé du contenu 2"/>
          <p:cNvSpPr>
            <a:spLocks noGrp="1"/>
          </p:cNvSpPr>
          <p:nvPr>
            <p:ph idx="1"/>
            <p:custDataLst>
              <p:tags r:id="rId2"/>
            </p:custDataLst>
          </p:nvPr>
        </p:nvSpPr>
        <p:spPr>
          <a:xfrm>
            <a:off x="1253168" y="1960146"/>
            <a:ext cx="9349680" cy="4530824"/>
          </a:xfrm>
        </p:spPr>
        <p:txBody>
          <a:bodyPr>
            <a:normAutofit lnSpcReduction="10000"/>
          </a:bodyPr>
          <a:lstStyle/>
          <a:p>
            <a:pPr marL="93663" indent="0">
              <a:buNone/>
            </a:pPr>
            <a:r>
              <a:rPr lang="fr-CA" sz="3000" b="1" dirty="0" smtClean="0"/>
              <a:t>La transition scolaire: </a:t>
            </a:r>
          </a:p>
          <a:p>
            <a:pPr marL="550863" lvl="1" indent="-457200">
              <a:spcBef>
                <a:spcPts val="1200"/>
              </a:spcBef>
              <a:spcAft>
                <a:spcPts val="200"/>
              </a:spcAft>
              <a:buSzPct val="100000"/>
              <a:buFont typeface="Arial" panose="020B0604020202020204" pitchFamily="34" charset="0"/>
              <a:buChar char="•"/>
            </a:pPr>
            <a:r>
              <a:rPr lang="fr-CA" sz="2800" dirty="0" smtClean="0"/>
              <a:t>Une priorité inscrite au plan d’action de </a:t>
            </a:r>
            <a:r>
              <a:rPr lang="fr-CA" sz="2800" dirty="0"/>
              <a:t>plusieurs </a:t>
            </a:r>
            <a:r>
              <a:rPr lang="fr-CA" sz="2800" dirty="0" smtClean="0"/>
              <a:t>regroupements locaux de partenaires.</a:t>
            </a:r>
          </a:p>
          <a:p>
            <a:pPr marL="550863" lvl="1" indent="-457200">
              <a:spcBef>
                <a:spcPts val="1200"/>
              </a:spcBef>
              <a:spcAft>
                <a:spcPts val="200"/>
              </a:spcAft>
              <a:buSzPct val="100000"/>
              <a:buFont typeface="Arial" panose="020B0604020202020204" pitchFamily="34" charset="0"/>
              <a:buChar char="•"/>
            </a:pPr>
            <a:r>
              <a:rPr lang="fr-FR" sz="2800" dirty="0" smtClean="0"/>
              <a:t>Une préoccupation partagée </a:t>
            </a:r>
            <a:r>
              <a:rPr lang="fr-FR" sz="2800" dirty="0"/>
              <a:t>par plusieurs </a:t>
            </a:r>
            <a:r>
              <a:rPr lang="fr-CA" sz="2800" u="sng" dirty="0">
                <a:hlinkClick r:id="rId5"/>
              </a:rPr>
              <a:t>instances régionales en petite enfance</a:t>
            </a:r>
            <a:r>
              <a:rPr lang="fr-CA" sz="2800" dirty="0"/>
              <a:t> </a:t>
            </a:r>
            <a:r>
              <a:rPr lang="fr-FR" sz="2800" dirty="0"/>
              <a:t>(</a:t>
            </a:r>
            <a:r>
              <a:rPr lang="fr-FR" sz="2800" dirty="0" smtClean="0"/>
              <a:t>IR-PE) </a:t>
            </a:r>
            <a:r>
              <a:rPr lang="fr-FR" sz="2800" dirty="0"/>
              <a:t>et par </a:t>
            </a:r>
            <a:r>
              <a:rPr lang="fr-CA" sz="2800" dirty="0"/>
              <a:t>les </a:t>
            </a:r>
            <a:r>
              <a:rPr lang="fr-CA" sz="2800" u="sng" dirty="0">
                <a:hlinkClick r:id="rId6"/>
              </a:rPr>
              <a:t>Instances régionales de concertation sur la persévérance scolaire et la réussite éducative du Québec</a:t>
            </a:r>
            <a:r>
              <a:rPr lang="fr-CA" sz="2800" u="sng" dirty="0"/>
              <a:t> </a:t>
            </a:r>
            <a:r>
              <a:rPr lang="fr-FR" sz="2800" dirty="0"/>
              <a:t>(IRC).</a:t>
            </a:r>
            <a:endParaRPr lang="fr-CA" sz="2800" dirty="0"/>
          </a:p>
          <a:p>
            <a:pPr marL="550863" lvl="1" indent="-457200">
              <a:spcBef>
                <a:spcPts val="1200"/>
              </a:spcBef>
              <a:spcAft>
                <a:spcPts val="200"/>
              </a:spcAft>
              <a:buSzPct val="100000"/>
              <a:buFont typeface="Arial" panose="020B0604020202020204" pitchFamily="34" charset="0"/>
              <a:buChar char="•"/>
            </a:pPr>
            <a:r>
              <a:rPr lang="fr-FR" sz="2800" dirty="0" smtClean="0"/>
              <a:t>Un des </a:t>
            </a:r>
            <a:r>
              <a:rPr lang="fr-FR" sz="2800" dirty="0"/>
              <a:t>axes de la Stratégie 0-8 ans « </a:t>
            </a:r>
            <a:r>
              <a:rPr lang="fr-FR" sz="2800" u="sng" dirty="0">
                <a:hlinkClick r:id="rId7"/>
              </a:rPr>
              <a:t>Tout pour nos enfants </a:t>
            </a:r>
            <a:r>
              <a:rPr lang="fr-FR" sz="2800" dirty="0"/>
              <a:t>», lancée en 2017 par le ministère de l’Éducation et de l’Enseignement supérieur (MEES) et par le ministère de la Famille. </a:t>
            </a:r>
            <a:endParaRPr lang="fr-FR" sz="2800" b="1" dirty="0">
              <a:ea typeface="ＭＳ Ｐゴシック" pitchFamily="34" charset="-128"/>
            </a:endParaRPr>
          </a:p>
          <a:p>
            <a:pPr>
              <a:spcBef>
                <a:spcPts val="600"/>
              </a:spcBef>
              <a:spcAft>
                <a:spcPts val="600"/>
              </a:spcAft>
            </a:pPr>
            <a:endParaRPr lang="fr-CA" sz="2400" dirty="0"/>
          </a:p>
        </p:txBody>
      </p:sp>
    </p:spTree>
    <p:extLst>
      <p:ext uri="{BB962C8B-B14F-4D97-AF65-F5344CB8AC3E}">
        <p14:creationId xmlns:p14="http://schemas.microsoft.com/office/powerpoint/2010/main" val="2299495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174625">
              <a:spcAft>
                <a:spcPts val="200"/>
              </a:spcAft>
              <a:buSzPct val="100000"/>
            </a:pPr>
            <a:r>
              <a:rPr lang="fr-CA" sz="4000" b="1" dirty="0"/>
              <a:t>Quels </a:t>
            </a:r>
            <a:r>
              <a:rPr lang="fr-CA" sz="4000" b="1" dirty="0">
                <a:solidFill>
                  <a:schemeClr val="accent1"/>
                </a:solidFill>
              </a:rPr>
              <a:t>OBJECTIFS</a:t>
            </a:r>
            <a:r>
              <a:rPr lang="fr-CA" sz="4000" b="1" dirty="0"/>
              <a:t> ET </a:t>
            </a:r>
            <a:r>
              <a:rPr lang="fr-CA" sz="4000" b="1" dirty="0">
                <a:solidFill>
                  <a:schemeClr val="accent1"/>
                </a:solidFill>
              </a:rPr>
              <a:t>types d’actions </a:t>
            </a:r>
            <a:r>
              <a:rPr lang="fr-CA" sz="4000" b="1" dirty="0"/>
              <a:t>sont mis en place en transition </a:t>
            </a:r>
            <a:r>
              <a:rPr lang="fr-CA" sz="4000" b="1" dirty="0" smtClean="0"/>
              <a:t>scolaire? </a:t>
            </a:r>
            <a:endParaRPr lang="fr-CA" sz="4000" b="1" dirty="0"/>
          </a:p>
        </p:txBody>
      </p:sp>
      <p:sp>
        <p:nvSpPr>
          <p:cNvPr id="3" name="Espace réservé du contenu 2"/>
          <p:cNvSpPr>
            <a:spLocks noGrp="1"/>
          </p:cNvSpPr>
          <p:nvPr>
            <p:ph idx="1"/>
            <p:custDataLst>
              <p:tags r:id="rId2"/>
            </p:custDataLst>
          </p:nvPr>
        </p:nvSpPr>
        <p:spPr>
          <a:xfrm>
            <a:off x="864466" y="2299663"/>
            <a:ext cx="2911378" cy="4217678"/>
          </a:xfrm>
        </p:spPr>
        <p:txBody>
          <a:bodyPr>
            <a:noAutofit/>
          </a:bodyPr>
          <a:lstStyle/>
          <a:p>
            <a:pPr marL="174625" lvl="1" indent="0">
              <a:lnSpc>
                <a:spcPct val="120000"/>
              </a:lnSpc>
              <a:spcBef>
                <a:spcPts val="0"/>
              </a:spcBef>
              <a:spcAft>
                <a:spcPts val="0"/>
              </a:spcAft>
              <a:buSzPct val="100000"/>
              <a:buNone/>
            </a:pPr>
            <a:r>
              <a:rPr lang="fr-CA" b="1" dirty="0" smtClean="0"/>
              <a:t>Pour améliorer </a:t>
            </a:r>
            <a:br>
              <a:rPr lang="fr-CA" b="1" dirty="0" smtClean="0"/>
            </a:br>
            <a:r>
              <a:rPr lang="fr-CA" b="1" dirty="0" smtClean="0"/>
              <a:t>la </a:t>
            </a:r>
            <a:r>
              <a:rPr lang="fr-CA" b="1" dirty="0"/>
              <a:t>collaboration </a:t>
            </a:r>
            <a:r>
              <a:rPr lang="fr-CA" b="1" dirty="0" smtClean="0"/>
              <a:t/>
            </a:r>
            <a:br>
              <a:rPr lang="fr-CA" b="1" dirty="0" smtClean="0"/>
            </a:br>
            <a:r>
              <a:rPr lang="fr-CA" b="1" dirty="0" smtClean="0"/>
              <a:t>entre </a:t>
            </a:r>
            <a:r>
              <a:rPr lang="fr-CA" b="1" dirty="0"/>
              <a:t>les intervenants </a:t>
            </a:r>
            <a:r>
              <a:rPr lang="fr-CA" b="1" dirty="0" smtClean="0"/>
              <a:t/>
            </a:r>
            <a:br>
              <a:rPr lang="fr-CA" b="1" dirty="0" smtClean="0"/>
            </a:br>
            <a:r>
              <a:rPr lang="fr-CA" b="1" dirty="0" smtClean="0"/>
              <a:t>des </a:t>
            </a:r>
            <a:r>
              <a:rPr lang="fr-CA" b="1" dirty="0"/>
              <a:t>organisations concernées par la première transition </a:t>
            </a:r>
            <a:r>
              <a:rPr lang="fr-CA" b="1" dirty="0" smtClean="0"/>
              <a:t>scolaire</a:t>
            </a:r>
          </a:p>
          <a:p>
            <a:pPr marL="174625" lvl="1" indent="0">
              <a:lnSpc>
                <a:spcPct val="120000"/>
              </a:lnSpc>
              <a:spcBef>
                <a:spcPts val="0"/>
              </a:spcBef>
              <a:spcAft>
                <a:spcPts val="0"/>
              </a:spcAft>
              <a:buSzPct val="100000"/>
              <a:buNone/>
            </a:pPr>
            <a:endParaRPr lang="fr-CA" sz="1200" dirty="0"/>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Colloque/forum  </a:t>
            </a:r>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Formation intervenant </a:t>
            </a:r>
          </a:p>
          <a:p>
            <a:pPr marL="460375" lvl="1" indent="-285750">
              <a:lnSpc>
                <a:spcPct val="120000"/>
              </a:lnSpc>
              <a:spcBef>
                <a:spcPts val="0"/>
              </a:spcBef>
              <a:spcAft>
                <a:spcPts val="0"/>
              </a:spcAft>
              <a:buSzPct val="100000"/>
              <a:buFont typeface="Arial" panose="020B0604020202020204" pitchFamily="34" charset="0"/>
              <a:buChar char="•"/>
            </a:pPr>
            <a:r>
              <a:rPr lang="fr-FR" sz="1600" dirty="0"/>
              <a:t>Rencontre </a:t>
            </a:r>
            <a:r>
              <a:rPr lang="fr-FR" sz="1600" dirty="0" smtClean="0"/>
              <a:t>école</a:t>
            </a:r>
            <a:r>
              <a:rPr lang="fr-FR" sz="1600" dirty="0"/>
              <a:t>/ intervenants petite enfance </a:t>
            </a:r>
            <a:endParaRPr lang="fr-FR" sz="1600" dirty="0" smtClean="0"/>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Entente de collaboration entre CS et CPE</a:t>
            </a:r>
          </a:p>
        </p:txBody>
      </p:sp>
      <p:sp>
        <p:nvSpPr>
          <p:cNvPr id="8" name="Espace réservé du contenu 2"/>
          <p:cNvSpPr txBox="1">
            <a:spLocks/>
          </p:cNvSpPr>
          <p:nvPr>
            <p:custDataLst>
              <p:tags r:id="rId3"/>
            </p:custDataLst>
          </p:nvPr>
        </p:nvSpPr>
        <p:spPr>
          <a:xfrm>
            <a:off x="4640311" y="2299663"/>
            <a:ext cx="2911378" cy="4217678"/>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174625" lvl="1" indent="0">
              <a:lnSpc>
                <a:spcPct val="120000"/>
              </a:lnSpc>
              <a:spcBef>
                <a:spcPts val="0"/>
              </a:spcBef>
              <a:spcAft>
                <a:spcPts val="0"/>
              </a:spcAft>
              <a:buSzPct val="100000"/>
              <a:buNone/>
            </a:pPr>
            <a:r>
              <a:rPr lang="fr-CA" b="1" dirty="0"/>
              <a:t>Pour </a:t>
            </a:r>
            <a:r>
              <a:rPr lang="fr-CA" b="1" dirty="0" smtClean="0"/>
              <a:t>intégrer </a:t>
            </a:r>
            <a:r>
              <a:rPr lang="fr-CA" b="1" dirty="0"/>
              <a:t/>
            </a:r>
            <a:br>
              <a:rPr lang="fr-CA" b="1" dirty="0"/>
            </a:br>
            <a:r>
              <a:rPr lang="fr-CA" b="1" dirty="0"/>
              <a:t>la famille de l’enfant </a:t>
            </a:r>
            <a:br>
              <a:rPr lang="fr-CA" b="1" dirty="0"/>
            </a:br>
            <a:r>
              <a:rPr lang="fr-CA" b="1" dirty="0"/>
              <a:t>dans la démarche </a:t>
            </a:r>
            <a:r>
              <a:rPr lang="fr-CA" b="1" dirty="0" smtClean="0"/>
              <a:t/>
            </a:r>
            <a:br>
              <a:rPr lang="fr-CA" b="1" dirty="0" smtClean="0"/>
            </a:br>
            <a:r>
              <a:rPr lang="fr-CA" b="1" dirty="0" smtClean="0"/>
              <a:t>de </a:t>
            </a:r>
            <a:r>
              <a:rPr lang="fr-CA" b="1" dirty="0"/>
              <a:t>transition</a:t>
            </a:r>
          </a:p>
          <a:p>
            <a:pPr marL="174625" lvl="1" indent="0">
              <a:lnSpc>
                <a:spcPct val="120000"/>
              </a:lnSpc>
              <a:spcBef>
                <a:spcPts val="0"/>
              </a:spcBef>
              <a:spcAft>
                <a:spcPts val="0"/>
              </a:spcAft>
              <a:buSzPct val="100000"/>
              <a:buFont typeface="Wingdings 3" pitchFamily="18" charset="2"/>
              <a:buNone/>
            </a:pPr>
            <a:endParaRPr lang="fr-CA" sz="1200" dirty="0" smtClean="0"/>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Atelier d'information aux parents </a:t>
            </a:r>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Outils d’information</a:t>
            </a:r>
          </a:p>
          <a:p>
            <a:pPr marL="671513" lvl="3" indent="-223838" algn="just">
              <a:lnSpc>
                <a:spcPct val="100000"/>
              </a:lnSpc>
              <a:spcBef>
                <a:spcPts val="0"/>
              </a:spcBef>
              <a:spcAft>
                <a:spcPts val="0"/>
              </a:spcAft>
              <a:buSzPct val="100000"/>
              <a:buFont typeface="Tw Cen MT" panose="020B0602020104020603" pitchFamily="34" charset="0"/>
              <a:buChar char="–"/>
            </a:pPr>
            <a:r>
              <a:rPr lang="fr-FR" dirty="0" smtClean="0"/>
              <a:t>guide/document </a:t>
            </a:r>
            <a:r>
              <a:rPr lang="fr-FR" dirty="0"/>
              <a:t>d'information </a:t>
            </a:r>
          </a:p>
          <a:p>
            <a:pPr marL="671513" lvl="3" indent="-223838" algn="just">
              <a:lnSpc>
                <a:spcPct val="100000"/>
              </a:lnSpc>
              <a:spcBef>
                <a:spcPts val="0"/>
              </a:spcBef>
              <a:spcAft>
                <a:spcPts val="0"/>
              </a:spcAft>
              <a:buSzPct val="100000"/>
              <a:buFont typeface="Tw Cen MT" panose="020B0602020104020603" pitchFamily="34" charset="0"/>
              <a:buChar char="–"/>
            </a:pPr>
            <a:r>
              <a:rPr lang="fr-FR" dirty="0" smtClean="0"/>
              <a:t>infolettre </a:t>
            </a:r>
            <a:endParaRPr lang="fr-FR" dirty="0"/>
          </a:p>
          <a:p>
            <a:pPr marL="671513" lvl="3" indent="-223838" algn="just">
              <a:lnSpc>
                <a:spcPct val="100000"/>
              </a:lnSpc>
              <a:spcBef>
                <a:spcPts val="0"/>
              </a:spcBef>
              <a:spcAft>
                <a:spcPts val="0"/>
              </a:spcAft>
              <a:buSzPct val="100000"/>
              <a:buFont typeface="Tw Cen MT" panose="020B0602020104020603" pitchFamily="34" charset="0"/>
              <a:buChar char="–"/>
            </a:pPr>
            <a:r>
              <a:rPr lang="fr-FR" dirty="0" smtClean="0"/>
              <a:t>jeu </a:t>
            </a:r>
            <a:r>
              <a:rPr lang="fr-FR" dirty="0"/>
              <a:t>de </a:t>
            </a:r>
            <a:r>
              <a:rPr lang="fr-FR" dirty="0" smtClean="0"/>
              <a:t>cartes </a:t>
            </a:r>
            <a:endParaRPr lang="fr-FR" dirty="0"/>
          </a:p>
          <a:p>
            <a:pPr marL="671513" lvl="3" indent="-223838" algn="just">
              <a:lnSpc>
                <a:spcPct val="100000"/>
              </a:lnSpc>
              <a:spcBef>
                <a:spcPts val="0"/>
              </a:spcBef>
              <a:spcAft>
                <a:spcPts val="0"/>
              </a:spcAft>
              <a:buSzPct val="100000"/>
              <a:buFont typeface="Tw Cen MT" panose="020B0602020104020603" pitchFamily="34" charset="0"/>
              <a:buChar char="–"/>
            </a:pPr>
            <a:r>
              <a:rPr lang="fr-FR" dirty="0" smtClean="0"/>
              <a:t>napperon </a:t>
            </a:r>
            <a:endParaRPr lang="fr-FR" dirty="0"/>
          </a:p>
          <a:p>
            <a:pPr marL="460375" lvl="1" indent="-285750">
              <a:lnSpc>
                <a:spcPct val="120000"/>
              </a:lnSpc>
              <a:spcBef>
                <a:spcPts val="0"/>
              </a:spcBef>
              <a:spcAft>
                <a:spcPts val="0"/>
              </a:spcAft>
              <a:buSzPct val="100000"/>
              <a:buFont typeface="Arial" panose="020B0604020202020204" pitchFamily="34" charset="0"/>
              <a:buChar char="•"/>
            </a:pPr>
            <a:r>
              <a:rPr lang="fr-CA" sz="1600" dirty="0" smtClean="0"/>
              <a:t>Outil de passage à l’école</a:t>
            </a:r>
          </a:p>
          <a:p>
            <a:pPr marL="460375" lvl="1" indent="-285750">
              <a:lnSpc>
                <a:spcPct val="120000"/>
              </a:lnSpc>
              <a:spcBef>
                <a:spcPts val="0"/>
              </a:spcBef>
              <a:spcAft>
                <a:spcPts val="0"/>
              </a:spcAft>
              <a:buSzPct val="100000"/>
              <a:buFont typeface="Arial" panose="020B0604020202020204" pitchFamily="34" charset="0"/>
              <a:buChar char="•"/>
            </a:pPr>
            <a:r>
              <a:rPr lang="fr-CA" sz="1600" dirty="0" smtClean="0"/>
              <a:t>Visite de l’école</a:t>
            </a:r>
          </a:p>
        </p:txBody>
      </p:sp>
      <p:sp>
        <p:nvSpPr>
          <p:cNvPr id="9" name="Espace réservé du contenu 2"/>
          <p:cNvSpPr txBox="1">
            <a:spLocks/>
          </p:cNvSpPr>
          <p:nvPr>
            <p:custDataLst>
              <p:tags r:id="rId4"/>
            </p:custDataLst>
          </p:nvPr>
        </p:nvSpPr>
        <p:spPr>
          <a:xfrm>
            <a:off x="8416156" y="2299664"/>
            <a:ext cx="2911378" cy="4217678"/>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174625" lvl="1" indent="0">
              <a:lnSpc>
                <a:spcPct val="120000"/>
              </a:lnSpc>
              <a:spcBef>
                <a:spcPts val="0"/>
              </a:spcBef>
              <a:spcAft>
                <a:spcPts val="0"/>
              </a:spcAft>
              <a:buSzPct val="100000"/>
              <a:buNone/>
            </a:pPr>
            <a:r>
              <a:rPr lang="fr-CA" b="1" dirty="0"/>
              <a:t>Pour exposer l’enfant </a:t>
            </a:r>
            <a:br>
              <a:rPr lang="fr-CA" b="1" dirty="0"/>
            </a:br>
            <a:r>
              <a:rPr lang="fr-CA" b="1" dirty="0"/>
              <a:t>à des expériences </a:t>
            </a:r>
            <a:br>
              <a:rPr lang="fr-CA" b="1" dirty="0"/>
            </a:br>
            <a:r>
              <a:rPr lang="fr-CA" b="1" dirty="0"/>
              <a:t>qui faciliteront </a:t>
            </a:r>
            <a:br>
              <a:rPr lang="fr-CA" b="1" dirty="0"/>
            </a:br>
            <a:r>
              <a:rPr lang="fr-CA" b="1" dirty="0"/>
              <a:t>son intégration à </a:t>
            </a:r>
            <a:r>
              <a:rPr lang="fr-CA" b="1" dirty="0" smtClean="0"/>
              <a:t>l’école</a:t>
            </a:r>
            <a:r>
              <a:rPr lang="fr-FR" b="1" dirty="0" smtClean="0"/>
              <a:t> </a:t>
            </a:r>
            <a:endParaRPr lang="fr-FR" b="1" dirty="0"/>
          </a:p>
          <a:p>
            <a:pPr marL="174625" lvl="1" indent="0">
              <a:lnSpc>
                <a:spcPct val="120000"/>
              </a:lnSpc>
              <a:spcBef>
                <a:spcPts val="0"/>
              </a:spcBef>
              <a:spcAft>
                <a:spcPts val="0"/>
              </a:spcAft>
              <a:buSzPct val="100000"/>
              <a:buFont typeface="Wingdings 3" pitchFamily="18" charset="2"/>
              <a:buNone/>
            </a:pPr>
            <a:endParaRPr lang="fr-CA" sz="1200" dirty="0" smtClean="0"/>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Visite de l’école</a:t>
            </a:r>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Fête dans la cour d’école </a:t>
            </a:r>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Sac </a:t>
            </a:r>
            <a:r>
              <a:rPr lang="fr-FR" sz="1600" dirty="0"/>
              <a:t>à dos </a:t>
            </a:r>
            <a:r>
              <a:rPr lang="fr-FR" sz="1600" dirty="0" smtClean="0"/>
              <a:t>d’activités</a:t>
            </a:r>
            <a:endParaRPr lang="fr-FR" sz="1600" dirty="0"/>
          </a:p>
          <a:p>
            <a:pPr marL="460375" lvl="1" indent="-285750">
              <a:lnSpc>
                <a:spcPct val="120000"/>
              </a:lnSpc>
              <a:spcBef>
                <a:spcPts val="0"/>
              </a:spcBef>
              <a:spcAft>
                <a:spcPts val="0"/>
              </a:spcAft>
              <a:buSzPct val="100000"/>
              <a:buFont typeface="Arial" panose="020B0604020202020204" pitchFamily="34" charset="0"/>
              <a:buChar char="•"/>
            </a:pPr>
            <a:r>
              <a:rPr lang="fr-FR" sz="1600" dirty="0"/>
              <a:t>Atelier </a:t>
            </a:r>
            <a:r>
              <a:rPr lang="fr-FR" sz="1600" dirty="0" smtClean="0"/>
              <a:t>pour enfants </a:t>
            </a:r>
            <a:endParaRPr lang="fr-FR" sz="1600" dirty="0"/>
          </a:p>
          <a:p>
            <a:pPr marL="460375" lvl="1" indent="-285750">
              <a:lnSpc>
                <a:spcPct val="120000"/>
              </a:lnSpc>
              <a:spcBef>
                <a:spcPts val="0"/>
              </a:spcBef>
              <a:spcAft>
                <a:spcPts val="0"/>
              </a:spcAft>
              <a:buSzPct val="100000"/>
              <a:buFont typeface="Arial" panose="020B0604020202020204" pitchFamily="34" charset="0"/>
              <a:buChar char="•"/>
            </a:pPr>
            <a:r>
              <a:rPr lang="fr-FR" sz="1600" dirty="0" smtClean="0"/>
              <a:t>Camp préparatoire </a:t>
            </a:r>
            <a:endParaRPr lang="fr-FR" sz="1600" dirty="0"/>
          </a:p>
        </p:txBody>
      </p:sp>
      <p:cxnSp>
        <p:nvCxnSpPr>
          <p:cNvPr id="11" name="Connecteur droit 10"/>
          <p:cNvCxnSpPr/>
          <p:nvPr>
            <p:custDataLst>
              <p:tags r:id="rId5"/>
            </p:custDataLst>
          </p:nvPr>
        </p:nvCxnSpPr>
        <p:spPr>
          <a:xfrm>
            <a:off x="4265397" y="2935641"/>
            <a:ext cx="0" cy="33354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custDataLst>
              <p:tags r:id="rId6"/>
            </p:custDataLst>
          </p:nvPr>
        </p:nvCxnSpPr>
        <p:spPr>
          <a:xfrm>
            <a:off x="8030573" y="2935641"/>
            <a:ext cx="0" cy="3335482"/>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age 13" descr="Résultats de recherche d'images pour « picto dossier »"/>
          <p:cNvPicPr/>
          <p:nvPr>
            <p:custDataLst>
              <p:tags r:id="rId7"/>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4342111" y="2818026"/>
            <a:ext cx="441960" cy="610347"/>
          </a:xfrm>
          <a:prstGeom prst="rect">
            <a:avLst/>
          </a:prstGeom>
          <a:noFill/>
          <a:ln>
            <a:noFill/>
          </a:ln>
        </p:spPr>
      </p:pic>
      <p:pic>
        <p:nvPicPr>
          <p:cNvPr id="16" name="Image 15"/>
          <p:cNvPicPr>
            <a:picLocks noChangeAspect="1"/>
          </p:cNvPicPr>
          <p:nvPr>
            <p:custDataLst>
              <p:tags r:id="rId8"/>
            </p:custDataLst>
          </p:nvPr>
        </p:nvPicPr>
        <p:blipFill>
          <a:blip r:embed="rId13"/>
          <a:stretch>
            <a:fillRect/>
          </a:stretch>
        </p:blipFill>
        <p:spPr>
          <a:xfrm>
            <a:off x="247997" y="2684988"/>
            <a:ext cx="743385" cy="743385"/>
          </a:xfrm>
          <a:prstGeom prst="rect">
            <a:avLst/>
          </a:prstGeom>
        </p:spPr>
      </p:pic>
      <p:pic>
        <p:nvPicPr>
          <p:cNvPr id="17" name="Image 16"/>
          <p:cNvPicPr>
            <a:picLocks noChangeAspect="1"/>
          </p:cNvPicPr>
          <p:nvPr>
            <p:custDataLst>
              <p:tags r:id="rId9"/>
            </p:custDataLst>
          </p:nvPr>
        </p:nvPicPr>
        <p:blipFill>
          <a:blip r:embed="rId14" cstate="print">
            <a:extLst>
              <a:ext uri="{28A0092B-C50C-407E-A947-70E740481C1C}">
                <a14:useLocalDpi xmlns:a14="http://schemas.microsoft.com/office/drawing/2010/main" val="0"/>
              </a:ext>
            </a:extLst>
          </a:blip>
          <a:stretch>
            <a:fillRect/>
          </a:stretch>
        </p:blipFill>
        <p:spPr>
          <a:xfrm>
            <a:off x="7701995" y="2730823"/>
            <a:ext cx="1042740" cy="651713"/>
          </a:xfrm>
          <a:prstGeom prst="rect">
            <a:avLst/>
          </a:prstGeom>
        </p:spPr>
      </p:pic>
    </p:spTree>
    <p:extLst>
      <p:ext uri="{BB962C8B-B14F-4D97-AF65-F5344CB8AC3E}">
        <p14:creationId xmlns:p14="http://schemas.microsoft.com/office/powerpoint/2010/main" val="2291589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174625"/>
            <a:r>
              <a:rPr lang="fr-CA" sz="4400" b="1" dirty="0">
                <a:solidFill>
                  <a:schemeClr val="accent1"/>
                </a:solidFill>
              </a:rPr>
              <a:t>ACTEURS </a:t>
            </a:r>
            <a:r>
              <a:rPr lang="fr-CA" sz="4400" b="1" dirty="0" err="1">
                <a:solidFill>
                  <a:schemeClr val="accent1"/>
                </a:solidFill>
              </a:rPr>
              <a:t>IMPLIQUéS</a:t>
            </a:r>
            <a:r>
              <a:rPr lang="fr-CA" sz="4400" b="1" dirty="0">
                <a:solidFill>
                  <a:schemeClr val="accent1"/>
                </a:solidFill>
              </a:rPr>
              <a:t> </a:t>
            </a:r>
            <a:r>
              <a:rPr lang="fr-CA" sz="4400" b="1" dirty="0"/>
              <a:t>dans les actions en transition </a:t>
            </a:r>
            <a:r>
              <a:rPr lang="fr-CA" sz="4400" b="1" dirty="0" smtClean="0"/>
              <a:t>scolaire</a:t>
            </a:r>
            <a:endParaRPr lang="fr-CA" sz="4400" b="1" dirty="0"/>
          </a:p>
        </p:txBody>
      </p:sp>
      <p:sp>
        <p:nvSpPr>
          <p:cNvPr id="4" name="Espace réservé du texte 3"/>
          <p:cNvSpPr>
            <a:spLocks noGrp="1"/>
          </p:cNvSpPr>
          <p:nvPr>
            <p:ph type="body" idx="1"/>
            <p:custDataLst>
              <p:tags r:id="rId2"/>
            </p:custDataLst>
          </p:nvPr>
        </p:nvSpPr>
        <p:spPr>
          <a:xfrm>
            <a:off x="1184148" y="2019616"/>
            <a:ext cx="9653108" cy="822960"/>
          </a:xfrm>
        </p:spPr>
        <p:txBody>
          <a:bodyPr>
            <a:noAutofit/>
          </a:bodyPr>
          <a:lstStyle/>
          <a:p>
            <a:r>
              <a:rPr lang="fr-CA" sz="2400" dirty="0" smtClean="0"/>
              <a:t>Les réseaux suivants sont engagés dans les actions en transition scolaire :</a:t>
            </a:r>
            <a:endParaRPr lang="fr-CA" sz="2400" dirty="0"/>
          </a:p>
        </p:txBody>
      </p:sp>
      <p:sp>
        <p:nvSpPr>
          <p:cNvPr id="3" name="Espace réservé du contenu 2"/>
          <p:cNvSpPr>
            <a:spLocks noGrp="1"/>
          </p:cNvSpPr>
          <p:nvPr>
            <p:ph sz="half" idx="2"/>
            <p:custDataLst>
              <p:tags r:id="rId3"/>
            </p:custDataLst>
          </p:nvPr>
        </p:nvSpPr>
        <p:spPr>
          <a:xfrm>
            <a:off x="1510464" y="2569389"/>
            <a:ext cx="4754880" cy="2870843"/>
          </a:xfrm>
        </p:spPr>
        <p:txBody>
          <a:bodyPr>
            <a:normAutofit/>
          </a:bodyPr>
          <a:lstStyle/>
          <a:p>
            <a:pPr marL="171450" lvl="1" indent="-171450" fontAlgn="base">
              <a:lnSpc>
                <a:spcPct val="70000"/>
              </a:lnSpc>
              <a:spcBef>
                <a:spcPts val="1200"/>
              </a:spcBef>
              <a:spcAft>
                <a:spcPts val="200"/>
              </a:spcAft>
              <a:buSzPct val="100000"/>
              <a:buFont typeface="Arial" panose="020B0604020202020204" pitchFamily="34" charset="0"/>
              <a:buChar char="•"/>
            </a:pPr>
            <a:endParaRPr lang="fr-CA" altLang="fr-FR" sz="1100" dirty="0" smtClean="0"/>
          </a:p>
          <a:p>
            <a:pPr marL="171450" lvl="1" indent="-171450" fontAlgn="base">
              <a:lnSpc>
                <a:spcPct val="60000"/>
              </a:lnSpc>
              <a:spcBef>
                <a:spcPts val="1200"/>
              </a:spcBef>
              <a:spcAft>
                <a:spcPts val="200"/>
              </a:spcAft>
              <a:buSzPct val="100000"/>
              <a:buFont typeface="Arial" panose="020B0604020202020204" pitchFamily="34" charset="0"/>
              <a:buChar char="•"/>
            </a:pPr>
            <a:r>
              <a:rPr lang="fr-CA" altLang="fr-FR" sz="2800" dirty="0" smtClean="0"/>
              <a:t>communautaire </a:t>
            </a:r>
            <a:endParaRPr lang="fr-CA" altLang="fr-FR" sz="2800" dirty="0"/>
          </a:p>
          <a:p>
            <a:pPr marL="171450" lvl="1" indent="-171450" fontAlgn="base">
              <a:lnSpc>
                <a:spcPct val="60000"/>
              </a:lnSpc>
              <a:spcBef>
                <a:spcPts val="1200"/>
              </a:spcBef>
              <a:spcAft>
                <a:spcPts val="200"/>
              </a:spcAft>
              <a:buSzPct val="100000"/>
              <a:buFont typeface="Arial" panose="020B0604020202020204" pitchFamily="34" charset="0"/>
              <a:buChar char="•"/>
            </a:pPr>
            <a:r>
              <a:rPr lang="fr-CA" altLang="fr-FR" sz="2800" dirty="0" smtClean="0"/>
              <a:t>services de </a:t>
            </a:r>
            <a:r>
              <a:rPr lang="fr-CA" altLang="fr-FR" sz="2800" dirty="0"/>
              <a:t>garde </a:t>
            </a:r>
          </a:p>
          <a:p>
            <a:pPr marL="171450" lvl="1" indent="-171450" fontAlgn="base">
              <a:lnSpc>
                <a:spcPct val="60000"/>
              </a:lnSpc>
              <a:spcBef>
                <a:spcPts val="1200"/>
              </a:spcBef>
              <a:spcAft>
                <a:spcPts val="200"/>
              </a:spcAft>
              <a:buSzPct val="100000"/>
              <a:buFont typeface="Arial" panose="020B0604020202020204" pitchFamily="34" charset="0"/>
              <a:buChar char="•"/>
            </a:pPr>
            <a:r>
              <a:rPr lang="fr-CA" altLang="fr-FR" sz="2800" dirty="0" smtClean="0"/>
              <a:t>scolaire </a:t>
            </a:r>
            <a:endParaRPr lang="fr-CA" altLang="fr-FR" sz="2800" dirty="0"/>
          </a:p>
          <a:p>
            <a:pPr marL="171450" lvl="1" indent="-171450" fontAlgn="base">
              <a:lnSpc>
                <a:spcPct val="60000"/>
              </a:lnSpc>
              <a:spcBef>
                <a:spcPts val="1200"/>
              </a:spcBef>
              <a:spcAft>
                <a:spcPts val="200"/>
              </a:spcAft>
              <a:buSzPct val="100000"/>
              <a:buFont typeface="Arial" panose="020B0604020202020204" pitchFamily="34" charset="0"/>
              <a:buChar char="•"/>
            </a:pPr>
            <a:r>
              <a:rPr lang="fr-CA" altLang="fr-FR" sz="2800" dirty="0" smtClean="0"/>
              <a:t>santé</a:t>
            </a:r>
            <a:endParaRPr lang="fr-CA" altLang="fr-FR" sz="2800" dirty="0"/>
          </a:p>
          <a:p>
            <a:pPr marL="171450" lvl="1" indent="-171450" fontAlgn="base">
              <a:lnSpc>
                <a:spcPct val="60000"/>
              </a:lnSpc>
              <a:spcBef>
                <a:spcPts val="1200"/>
              </a:spcBef>
              <a:spcAft>
                <a:spcPts val="200"/>
              </a:spcAft>
              <a:buSzPct val="100000"/>
              <a:buFont typeface="Arial" panose="020B0604020202020204" pitchFamily="34" charset="0"/>
              <a:buChar char="•"/>
            </a:pPr>
            <a:r>
              <a:rPr lang="fr-CA" altLang="fr-FR" sz="2800" dirty="0" smtClean="0"/>
              <a:t>municipal</a:t>
            </a:r>
            <a:endParaRPr lang="fr-CA" altLang="fr-FR" sz="2800" dirty="0"/>
          </a:p>
        </p:txBody>
      </p:sp>
      <p:pic>
        <p:nvPicPr>
          <p:cNvPr id="14" name="Image 13"/>
          <p:cNvPicPr>
            <a:picLocks noChangeAspect="1"/>
          </p:cNvPicPr>
          <p:nvPr>
            <p:custDataLst>
              <p:tags r:id="rId4"/>
            </p:custDataLst>
          </p:nvPr>
        </p:nvPicPr>
        <p:blipFill>
          <a:blip r:embed="rId8"/>
          <a:stretch>
            <a:fillRect/>
          </a:stretch>
        </p:blipFill>
        <p:spPr>
          <a:xfrm>
            <a:off x="4845752" y="3340487"/>
            <a:ext cx="1164950" cy="1164950"/>
          </a:xfrm>
          <a:prstGeom prst="rect">
            <a:avLst/>
          </a:prstGeom>
        </p:spPr>
      </p:pic>
      <p:sp>
        <p:nvSpPr>
          <p:cNvPr id="5" name="Rectangle 4"/>
          <p:cNvSpPr/>
          <p:nvPr>
            <p:custDataLst>
              <p:tags r:id="rId5"/>
            </p:custDataLst>
          </p:nvPr>
        </p:nvSpPr>
        <p:spPr>
          <a:xfrm>
            <a:off x="1195578" y="5182884"/>
            <a:ext cx="9514780" cy="983859"/>
          </a:xfrm>
          <a:prstGeom prst="rect">
            <a:avLst/>
          </a:prstGeom>
        </p:spPr>
        <p:txBody>
          <a:bodyPr wrap="square">
            <a:spAutoFit/>
          </a:bodyPr>
          <a:lstStyle/>
          <a:p>
            <a:pPr marL="0" lvl="1" fontAlgn="base">
              <a:lnSpc>
                <a:spcPct val="80000"/>
              </a:lnSpc>
              <a:spcBef>
                <a:spcPts val="1200"/>
              </a:spcBef>
              <a:spcAft>
                <a:spcPts val="200"/>
              </a:spcAft>
              <a:buSzPct val="100000"/>
            </a:pPr>
            <a:r>
              <a:rPr lang="fr-CA" altLang="fr-FR" sz="2400" dirty="0"/>
              <a:t>Les actions en transition </a:t>
            </a:r>
            <a:r>
              <a:rPr lang="fr-CA" altLang="fr-FR" sz="2400" dirty="0" smtClean="0"/>
              <a:t>scolaire sont </a:t>
            </a:r>
            <a:r>
              <a:rPr lang="fr-CA" altLang="fr-FR" sz="2400" dirty="0"/>
              <a:t>majoritairement mises en œuvre de façon </a:t>
            </a:r>
            <a:r>
              <a:rPr lang="fr-CA" altLang="fr-FR" sz="2400" dirty="0" smtClean="0">
                <a:solidFill>
                  <a:schemeClr val="accent2"/>
                </a:solidFill>
              </a:rPr>
              <a:t>collective</a:t>
            </a:r>
            <a:r>
              <a:rPr lang="fr-CA" altLang="fr-FR" sz="2400" dirty="0" smtClean="0"/>
              <a:t>. </a:t>
            </a:r>
            <a:r>
              <a:rPr lang="fr-CA" altLang="fr-FR" sz="2400" dirty="0"/>
              <a:t>C</a:t>
            </a:r>
            <a:r>
              <a:rPr lang="fr-CA" altLang="fr-FR" sz="2400" dirty="0" smtClean="0"/>
              <a:t>’est </a:t>
            </a:r>
            <a:r>
              <a:rPr lang="fr-CA" altLang="fr-FR" sz="2400" dirty="0"/>
              <a:t>pourquoi les porteurs d’actions sont souvent des </a:t>
            </a:r>
            <a:r>
              <a:rPr lang="fr-CA" altLang="fr-FR" sz="2400" dirty="0">
                <a:solidFill>
                  <a:schemeClr val="accent2"/>
                </a:solidFill>
              </a:rPr>
              <a:t>comités </a:t>
            </a:r>
            <a:r>
              <a:rPr lang="fr-CA" altLang="fr-FR" sz="2400" dirty="0"/>
              <a:t>issus des regroupements </a:t>
            </a:r>
            <a:r>
              <a:rPr lang="fr-CA" altLang="fr-FR" sz="2400" dirty="0" smtClean="0"/>
              <a:t>locaux de partenaires.</a:t>
            </a:r>
            <a:endParaRPr lang="fr-CA" altLang="fr-FR" sz="2400" dirty="0"/>
          </a:p>
        </p:txBody>
      </p:sp>
    </p:spTree>
    <p:extLst>
      <p:ext uri="{BB962C8B-B14F-4D97-AF65-F5344CB8AC3E}">
        <p14:creationId xmlns:p14="http://schemas.microsoft.com/office/powerpoint/2010/main" val="1558062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noAutofit/>
          </a:bodyPr>
          <a:lstStyle/>
          <a:p>
            <a:r>
              <a:rPr lang="fr-CA" b="1" dirty="0"/>
              <a:t>Apprentissages issus </a:t>
            </a:r>
            <a:br>
              <a:rPr lang="fr-CA" b="1" dirty="0"/>
            </a:br>
            <a:r>
              <a:rPr lang="fr-CA" b="1" dirty="0" smtClean="0"/>
              <a:t>de </a:t>
            </a:r>
            <a:r>
              <a:rPr lang="fr-CA" b="1" dirty="0"/>
              <a:t>rapports </a:t>
            </a:r>
            <a:r>
              <a:rPr lang="fr-CA" b="1" dirty="0" smtClean="0"/>
              <a:t/>
            </a:r>
            <a:br>
              <a:rPr lang="fr-CA" b="1" dirty="0" smtClean="0"/>
            </a:br>
            <a:r>
              <a:rPr lang="fr-CA" b="1" dirty="0" smtClean="0"/>
              <a:t>sur </a:t>
            </a:r>
            <a:r>
              <a:rPr lang="fr-CA" b="1" dirty="0"/>
              <a:t>des actions </a:t>
            </a:r>
            <a:r>
              <a:rPr lang="fr-CA" b="1" dirty="0" smtClean="0"/>
              <a:t/>
            </a:r>
            <a:br>
              <a:rPr lang="fr-CA" b="1" dirty="0" smtClean="0"/>
            </a:br>
            <a:r>
              <a:rPr lang="fr-CA" b="1" dirty="0" smtClean="0"/>
              <a:t>en </a:t>
            </a:r>
            <a:r>
              <a:rPr lang="fr-CA" b="1" dirty="0"/>
              <a:t>transition scolaire </a:t>
            </a:r>
          </a:p>
        </p:txBody>
      </p:sp>
    </p:spTree>
    <p:extLst>
      <p:ext uri="{BB962C8B-B14F-4D97-AF65-F5344CB8AC3E}">
        <p14:creationId xmlns:p14="http://schemas.microsoft.com/office/powerpoint/2010/main" val="2845114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202019"/>
            <a:ext cx="9720072" cy="1882813"/>
          </a:xfrm>
        </p:spPr>
        <p:txBody>
          <a:bodyPr>
            <a:normAutofit/>
          </a:bodyPr>
          <a:lstStyle/>
          <a:p>
            <a:pPr marL="174625"/>
            <a:r>
              <a:rPr lang="fr-CA" sz="4400" b="1" dirty="0"/>
              <a:t>Contexte et méthodologie</a:t>
            </a:r>
          </a:p>
        </p:txBody>
      </p:sp>
      <p:sp>
        <p:nvSpPr>
          <p:cNvPr id="3" name="Espace réservé du contenu 2"/>
          <p:cNvSpPr>
            <a:spLocks noGrp="1"/>
          </p:cNvSpPr>
          <p:nvPr>
            <p:ph idx="1"/>
            <p:custDataLst>
              <p:tags r:id="rId2"/>
            </p:custDataLst>
          </p:nvPr>
        </p:nvSpPr>
        <p:spPr>
          <a:xfrm>
            <a:off x="1200150" y="1771650"/>
            <a:ext cx="9719487" cy="1398785"/>
          </a:xfrm>
        </p:spPr>
        <p:txBody>
          <a:bodyPr>
            <a:noAutofit/>
          </a:bodyPr>
          <a:lstStyle/>
          <a:p>
            <a:pPr marL="128016" lvl="1" indent="0">
              <a:lnSpc>
                <a:spcPct val="100000"/>
              </a:lnSpc>
              <a:buNone/>
            </a:pPr>
            <a:r>
              <a:rPr lang="fr-CA" sz="2400" dirty="0"/>
              <a:t>Les </a:t>
            </a:r>
            <a:r>
              <a:rPr lang="fr-CA" sz="2400" dirty="0" smtClean="0"/>
              <a:t>informations sont tirées des </a:t>
            </a:r>
            <a:r>
              <a:rPr lang="fr-CA" sz="2400" dirty="0"/>
              <a:t>démarches </a:t>
            </a:r>
            <a:r>
              <a:rPr lang="fr-CA" sz="2400" dirty="0" smtClean="0"/>
              <a:t>d’évaluation de </a:t>
            </a:r>
            <a:r>
              <a:rPr lang="fr-CA" sz="2400" b="1" dirty="0" smtClean="0">
                <a:solidFill>
                  <a:schemeClr val="accent1"/>
                </a:solidFill>
              </a:rPr>
              <a:t>15 </a:t>
            </a:r>
            <a:r>
              <a:rPr lang="fr-CA" sz="2400" b="1" dirty="0">
                <a:solidFill>
                  <a:schemeClr val="accent1"/>
                </a:solidFill>
              </a:rPr>
              <a:t>regroupements </a:t>
            </a:r>
            <a:r>
              <a:rPr lang="fr-CA" sz="2400" dirty="0"/>
              <a:t>de </a:t>
            </a:r>
            <a:r>
              <a:rPr lang="fr-CA" sz="2400" dirty="0" smtClean="0"/>
              <a:t>partenaires. Elles permettent </a:t>
            </a:r>
            <a:r>
              <a:rPr lang="fr-CA" sz="2400" dirty="0"/>
              <a:t>de faire ressortir </a:t>
            </a:r>
            <a:r>
              <a:rPr lang="fr-CA" sz="2400" dirty="0" smtClean="0"/>
              <a:t>certains </a:t>
            </a:r>
            <a:r>
              <a:rPr lang="fr-CA" sz="2400" dirty="0"/>
              <a:t>éléments clés concernant la mise en œuvre de celles-ci et quelques </a:t>
            </a:r>
            <a:r>
              <a:rPr lang="fr-CA" sz="2400" dirty="0" smtClean="0"/>
              <a:t>retombées </a:t>
            </a:r>
            <a:r>
              <a:rPr lang="fr-CA" sz="2400" dirty="0"/>
              <a:t>qui en </a:t>
            </a:r>
            <a:r>
              <a:rPr lang="fr-CA" sz="2400" dirty="0" smtClean="0"/>
              <a:t>découlent.</a:t>
            </a:r>
            <a:endParaRPr lang="fr-CA" sz="2400" dirty="0"/>
          </a:p>
        </p:txBody>
      </p:sp>
      <p:sp>
        <p:nvSpPr>
          <p:cNvPr id="9" name="ZoneTexte 8"/>
          <p:cNvSpPr txBox="1"/>
          <p:nvPr>
            <p:custDataLst>
              <p:tags r:id="rId3"/>
            </p:custDataLst>
          </p:nvPr>
        </p:nvSpPr>
        <p:spPr>
          <a:xfrm>
            <a:off x="1326548" y="3506534"/>
            <a:ext cx="8963366" cy="918200"/>
          </a:xfrm>
          <a:prstGeom prst="rect">
            <a:avLst/>
          </a:prstGeom>
          <a:noFill/>
        </p:spPr>
        <p:txBody>
          <a:bodyPr wrap="square" rtlCol="0">
            <a:spAutoFit/>
          </a:bodyPr>
          <a:lstStyle/>
          <a:p>
            <a:pPr marL="0" lvl="1" fontAlgn="base">
              <a:lnSpc>
                <a:spcPct val="60000"/>
              </a:lnSpc>
              <a:spcBef>
                <a:spcPts val="1200"/>
              </a:spcBef>
              <a:spcAft>
                <a:spcPts val="200"/>
              </a:spcAft>
              <a:buClr>
                <a:schemeClr val="accent1"/>
              </a:buClr>
              <a:buSzPct val="100000"/>
            </a:pPr>
            <a:r>
              <a:rPr lang="fr-CA" sz="2000" b="1" dirty="0">
                <a:solidFill>
                  <a:schemeClr val="accent1"/>
                </a:solidFill>
              </a:rPr>
              <a:t>Types d’évaluations </a:t>
            </a:r>
            <a:r>
              <a:rPr lang="fr-CA" sz="2000" b="1" dirty="0" smtClean="0">
                <a:solidFill>
                  <a:schemeClr val="accent1"/>
                </a:solidFill>
              </a:rPr>
              <a:t>:</a:t>
            </a:r>
          </a:p>
          <a:p>
            <a:pPr marL="460375" lvl="1" indent="-285750" fontAlgn="base">
              <a:buClr>
                <a:schemeClr val="accent1"/>
              </a:buClr>
              <a:buSzPct val="100000"/>
              <a:buFont typeface="Arial" panose="020B0604020202020204" pitchFamily="34" charset="0"/>
              <a:buChar char="•"/>
            </a:pPr>
            <a:r>
              <a:rPr lang="fr-CA" sz="2000" dirty="0" smtClean="0"/>
              <a:t>Évaluations </a:t>
            </a:r>
            <a:r>
              <a:rPr lang="fr-CA" sz="2000" dirty="0"/>
              <a:t>de </a:t>
            </a:r>
            <a:r>
              <a:rPr lang="fr-CA" sz="2000" b="1" dirty="0" smtClean="0"/>
              <a:t>mise en œuvre </a:t>
            </a:r>
            <a:r>
              <a:rPr lang="fr-CA" sz="2000" dirty="0" smtClean="0"/>
              <a:t>des actions </a:t>
            </a:r>
          </a:p>
          <a:p>
            <a:pPr marL="460375" lvl="1" indent="-285750" fontAlgn="base">
              <a:buClr>
                <a:schemeClr val="accent1"/>
              </a:buClr>
              <a:buSzPct val="100000"/>
              <a:buFont typeface="Arial" panose="020B0604020202020204" pitchFamily="34" charset="0"/>
              <a:buChar char="•"/>
            </a:pPr>
            <a:r>
              <a:rPr lang="fr-CA" sz="2000" dirty="0" smtClean="0"/>
              <a:t>Évaluations </a:t>
            </a:r>
            <a:r>
              <a:rPr lang="fr-CA" sz="2000" dirty="0"/>
              <a:t>des </a:t>
            </a:r>
            <a:r>
              <a:rPr lang="fr-CA" sz="2000" b="1" dirty="0"/>
              <a:t>effets </a:t>
            </a:r>
            <a:r>
              <a:rPr lang="fr-CA" sz="2000" dirty="0"/>
              <a:t>des </a:t>
            </a:r>
            <a:r>
              <a:rPr lang="fr-CA" sz="2000" dirty="0" smtClean="0"/>
              <a:t>actions</a:t>
            </a:r>
            <a:endParaRPr lang="fr-CA" dirty="0"/>
          </a:p>
        </p:txBody>
      </p:sp>
      <p:sp>
        <p:nvSpPr>
          <p:cNvPr id="10" name="ZoneTexte 9"/>
          <p:cNvSpPr txBox="1"/>
          <p:nvPr>
            <p:custDataLst>
              <p:tags r:id="rId4"/>
            </p:custDataLst>
          </p:nvPr>
        </p:nvSpPr>
        <p:spPr>
          <a:xfrm>
            <a:off x="1326548" y="4554460"/>
            <a:ext cx="6326922" cy="1661993"/>
          </a:xfrm>
          <a:prstGeom prst="rect">
            <a:avLst/>
          </a:prstGeom>
          <a:noFill/>
        </p:spPr>
        <p:txBody>
          <a:bodyPr wrap="square" rtlCol="0">
            <a:spAutoFit/>
          </a:bodyPr>
          <a:lstStyle/>
          <a:p>
            <a:pPr marL="0" lvl="1">
              <a:lnSpc>
                <a:spcPct val="110000"/>
              </a:lnSpc>
            </a:pPr>
            <a:r>
              <a:rPr lang="fr-CA" sz="2000" b="1" dirty="0">
                <a:solidFill>
                  <a:schemeClr val="accent1"/>
                </a:solidFill>
              </a:rPr>
              <a:t>Principaux objets d’évaluation: </a:t>
            </a:r>
            <a:endParaRPr lang="fr-CA" sz="2000" b="1" dirty="0" smtClean="0">
              <a:solidFill>
                <a:schemeClr val="accent1"/>
              </a:solidFill>
            </a:endParaRPr>
          </a:p>
          <a:p>
            <a:pPr marL="460375" lvl="1" indent="-285750" fontAlgn="base">
              <a:buClr>
                <a:schemeClr val="accent1"/>
              </a:buClr>
              <a:buSzPct val="100000"/>
              <a:buFont typeface="Arial" panose="020B0604020202020204" pitchFamily="34" charset="0"/>
              <a:buChar char="•"/>
            </a:pPr>
            <a:r>
              <a:rPr lang="fr-CA" sz="2000" dirty="0" smtClean="0"/>
              <a:t>Des outils en soutien à la transition scolaire</a:t>
            </a:r>
          </a:p>
          <a:p>
            <a:pPr marL="460375" lvl="1" indent="-285750" fontAlgn="base">
              <a:buClr>
                <a:schemeClr val="accent1"/>
              </a:buClr>
              <a:buSzPct val="100000"/>
              <a:buFont typeface="Arial" panose="020B0604020202020204" pitchFamily="34" charset="0"/>
              <a:buChar char="•"/>
            </a:pPr>
            <a:r>
              <a:rPr lang="fr-CA" sz="2000" dirty="0" smtClean="0"/>
              <a:t>Des camps et des ateliers en dyade </a:t>
            </a:r>
            <a:r>
              <a:rPr lang="fr-FR" sz="2000" dirty="0"/>
              <a:t>pour les enfants et leurs parents </a:t>
            </a:r>
            <a:endParaRPr lang="fr-CA" sz="2000" dirty="0" smtClean="0"/>
          </a:p>
          <a:p>
            <a:pPr marL="460375" lvl="1" indent="-285750" fontAlgn="base">
              <a:buClr>
                <a:schemeClr val="accent1"/>
              </a:buClr>
              <a:buSzPct val="100000"/>
              <a:buFont typeface="Arial" panose="020B0604020202020204" pitchFamily="34" charset="0"/>
              <a:buChar char="•"/>
            </a:pPr>
            <a:r>
              <a:rPr lang="fr-CA" sz="2000" dirty="0" smtClean="0"/>
              <a:t>Le partenariat : collaboration ÉCOLE-CPE-OCF</a:t>
            </a:r>
            <a:r>
              <a:rPr lang="fr-FR" sz="2000" dirty="0" smtClean="0"/>
              <a:t> </a:t>
            </a:r>
            <a:endParaRPr lang="fr-FR" sz="2000" dirty="0"/>
          </a:p>
        </p:txBody>
      </p:sp>
    </p:spTree>
    <p:extLst>
      <p:ext uri="{BB962C8B-B14F-4D97-AF65-F5344CB8AC3E}">
        <p14:creationId xmlns:p14="http://schemas.microsoft.com/office/powerpoint/2010/main" val="559779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4400" b="1" dirty="0"/>
              <a:t>Des préoccupations partagées</a:t>
            </a:r>
          </a:p>
        </p:txBody>
      </p:sp>
      <p:sp>
        <p:nvSpPr>
          <p:cNvPr id="3" name="Espace réservé du contenu 2"/>
          <p:cNvSpPr>
            <a:spLocks noGrp="1"/>
          </p:cNvSpPr>
          <p:nvPr>
            <p:ph idx="1"/>
            <p:custDataLst>
              <p:tags r:id="rId2"/>
            </p:custDataLst>
          </p:nvPr>
        </p:nvSpPr>
        <p:spPr>
          <a:xfrm>
            <a:off x="1024128" y="2080260"/>
            <a:ext cx="9720073" cy="3847085"/>
          </a:xfrm>
        </p:spPr>
        <p:txBody>
          <a:bodyPr>
            <a:normAutofit/>
          </a:bodyPr>
          <a:lstStyle/>
          <a:p>
            <a:r>
              <a:rPr lang="fr-FR" sz="2400" dirty="0"/>
              <a:t>L’analyse des rapports d’évaluation permet de faire ressortir </a:t>
            </a:r>
            <a:br>
              <a:rPr lang="fr-FR" sz="2400" dirty="0"/>
            </a:br>
            <a:r>
              <a:rPr lang="fr-FR" sz="2400" b="1" dirty="0">
                <a:solidFill>
                  <a:schemeClr val="accent1"/>
                </a:solidFill>
              </a:rPr>
              <a:t>6 grandes préoccupations </a:t>
            </a:r>
            <a:r>
              <a:rPr lang="fr-FR" sz="2400" dirty="0"/>
              <a:t>: </a:t>
            </a:r>
            <a:endParaRPr lang="fr-CA" sz="2400" dirty="0"/>
          </a:p>
          <a:p>
            <a:pPr marL="538163" lvl="1" indent="-358775" fontAlgn="base">
              <a:lnSpc>
                <a:spcPct val="60000"/>
              </a:lnSpc>
              <a:spcBef>
                <a:spcPts val="1200"/>
              </a:spcBef>
              <a:spcAft>
                <a:spcPts val="200"/>
              </a:spcAft>
              <a:buSzPct val="100000"/>
              <a:buFont typeface="Arial" panose="020B0604020202020204" pitchFamily="34" charset="0"/>
              <a:buChar char="•"/>
            </a:pPr>
            <a:r>
              <a:rPr lang="fr-FR" sz="2400" dirty="0"/>
              <a:t>La considération du sentiment de pression perçu par les </a:t>
            </a:r>
            <a:r>
              <a:rPr lang="fr-FR" sz="2400" dirty="0" smtClean="0"/>
              <a:t>familles</a:t>
            </a:r>
            <a:endParaRPr lang="fr-CA" sz="2400" dirty="0"/>
          </a:p>
          <a:p>
            <a:pPr marL="538163" lvl="1" indent="-358775" fontAlgn="base">
              <a:lnSpc>
                <a:spcPct val="60000"/>
              </a:lnSpc>
              <a:spcBef>
                <a:spcPts val="1200"/>
              </a:spcBef>
              <a:spcAft>
                <a:spcPts val="200"/>
              </a:spcAft>
              <a:buSzPct val="100000"/>
              <a:buFont typeface="Arial" panose="020B0604020202020204" pitchFamily="34" charset="0"/>
              <a:buChar char="•"/>
            </a:pPr>
            <a:r>
              <a:rPr lang="fr-FR" sz="2400" dirty="0"/>
              <a:t>L’attention portée aux familles en situation de </a:t>
            </a:r>
            <a:r>
              <a:rPr lang="fr-FR" sz="2400" dirty="0" err="1" smtClean="0"/>
              <a:t>défavorisation</a:t>
            </a:r>
            <a:r>
              <a:rPr lang="fr-FR" sz="2400" dirty="0" smtClean="0"/>
              <a:t> </a:t>
            </a:r>
            <a:endParaRPr lang="fr-CA" sz="2400" dirty="0"/>
          </a:p>
          <a:p>
            <a:pPr marL="538163" lvl="1" indent="-358775" fontAlgn="base">
              <a:lnSpc>
                <a:spcPct val="60000"/>
              </a:lnSpc>
              <a:spcBef>
                <a:spcPts val="1200"/>
              </a:spcBef>
              <a:spcAft>
                <a:spcPts val="200"/>
              </a:spcAft>
              <a:buSzPct val="100000"/>
              <a:buFont typeface="Arial" panose="020B0604020202020204" pitchFamily="34" charset="0"/>
              <a:buChar char="•"/>
            </a:pPr>
            <a:r>
              <a:rPr lang="fr-FR" sz="2400" dirty="0"/>
              <a:t>La prise en compte des enfants ayant des besoins </a:t>
            </a:r>
            <a:r>
              <a:rPr lang="fr-FR" sz="2400" dirty="0" smtClean="0"/>
              <a:t>particuliers</a:t>
            </a:r>
            <a:endParaRPr lang="fr-CA" sz="2400" dirty="0"/>
          </a:p>
          <a:p>
            <a:pPr marL="538163" lvl="1" indent="-358775" fontAlgn="base">
              <a:lnSpc>
                <a:spcPct val="60000"/>
              </a:lnSpc>
              <a:spcBef>
                <a:spcPts val="1200"/>
              </a:spcBef>
              <a:spcAft>
                <a:spcPts val="200"/>
              </a:spcAft>
              <a:buSzPct val="100000"/>
              <a:buFont typeface="Arial" panose="020B0604020202020204" pitchFamily="34" charset="0"/>
              <a:buChar char="•"/>
            </a:pPr>
            <a:r>
              <a:rPr lang="fr-FR" sz="2400" dirty="0"/>
              <a:t>Les défis liés à l’utilisation des outils de passage à </a:t>
            </a:r>
            <a:r>
              <a:rPr lang="fr-FR" sz="2400" dirty="0" smtClean="0"/>
              <a:t>l’école</a:t>
            </a:r>
            <a:endParaRPr lang="fr-CA" sz="2400" dirty="0"/>
          </a:p>
          <a:p>
            <a:pPr marL="538163" lvl="1" indent="-358775" fontAlgn="base">
              <a:lnSpc>
                <a:spcPct val="60000"/>
              </a:lnSpc>
              <a:spcBef>
                <a:spcPts val="1200"/>
              </a:spcBef>
              <a:spcAft>
                <a:spcPts val="200"/>
              </a:spcAft>
              <a:buSzPct val="100000"/>
              <a:buFont typeface="Arial" panose="020B0604020202020204" pitchFamily="34" charset="0"/>
              <a:buChar char="•"/>
            </a:pPr>
            <a:r>
              <a:rPr lang="fr-FR" sz="2400" dirty="0"/>
              <a:t>Les forces et les limites des camps préparatoires à </a:t>
            </a:r>
            <a:r>
              <a:rPr lang="fr-FR" sz="2400" dirty="0" smtClean="0"/>
              <a:t>l’école</a:t>
            </a:r>
            <a:endParaRPr lang="fr-CA" sz="2400" dirty="0"/>
          </a:p>
          <a:p>
            <a:pPr marL="538163" lvl="1" indent="-358775" fontAlgn="base">
              <a:lnSpc>
                <a:spcPct val="60000"/>
              </a:lnSpc>
              <a:spcBef>
                <a:spcPts val="1200"/>
              </a:spcBef>
              <a:spcAft>
                <a:spcPts val="200"/>
              </a:spcAft>
              <a:buSzPct val="100000"/>
              <a:buFont typeface="Arial" panose="020B0604020202020204" pitchFamily="34" charset="0"/>
              <a:buChar char="•"/>
            </a:pPr>
            <a:r>
              <a:rPr lang="fr-FR" sz="2400" dirty="0"/>
              <a:t>La nécessité du travail en </a:t>
            </a:r>
            <a:r>
              <a:rPr lang="fr-FR" sz="2400" dirty="0" smtClean="0"/>
              <a:t>partenariat</a:t>
            </a:r>
            <a:endParaRPr lang="fr-CA" sz="2400" dirty="0"/>
          </a:p>
        </p:txBody>
      </p:sp>
    </p:spTree>
    <p:extLst>
      <p:ext uri="{BB962C8B-B14F-4D97-AF65-F5344CB8AC3E}">
        <p14:creationId xmlns:p14="http://schemas.microsoft.com/office/powerpoint/2010/main" val="4205450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b="1" dirty="0"/>
              <a:t>Des préoccupations partagées</a:t>
            </a:r>
          </a:p>
        </p:txBody>
      </p:sp>
      <p:sp>
        <p:nvSpPr>
          <p:cNvPr id="3" name="Espace réservé du contenu 2"/>
          <p:cNvSpPr>
            <a:spLocks noGrp="1"/>
          </p:cNvSpPr>
          <p:nvPr>
            <p:ph idx="1"/>
            <p:custDataLst>
              <p:tags r:id="rId2"/>
            </p:custDataLst>
          </p:nvPr>
        </p:nvSpPr>
        <p:spPr>
          <a:xfrm>
            <a:off x="1024128" y="1791737"/>
            <a:ext cx="9982962" cy="4491318"/>
          </a:xfrm>
        </p:spPr>
        <p:txBody>
          <a:bodyPr>
            <a:noAutofit/>
          </a:bodyPr>
          <a:lstStyle/>
          <a:p>
            <a:pPr marL="355600" lvl="1" indent="-261938">
              <a:lnSpc>
                <a:spcPct val="130000"/>
              </a:lnSpc>
              <a:spcBef>
                <a:spcPts val="600"/>
              </a:spcBef>
              <a:spcAft>
                <a:spcPts val="600"/>
              </a:spcAft>
              <a:buFont typeface="Arial" panose="020B0604020202020204" pitchFamily="34" charset="0"/>
              <a:buChar char="•"/>
              <a:tabLst>
                <a:tab pos="447675" algn="l"/>
              </a:tabLst>
            </a:pPr>
            <a:r>
              <a:rPr lang="fr-FR" sz="1600" b="1" dirty="0" smtClean="0"/>
              <a:t>La considération du sentiment de pression perçu par les familles</a:t>
            </a:r>
            <a:endParaRPr lang="fr-FR" sz="1600" dirty="0" smtClean="0"/>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altLang="fr-FR" sz="1600" dirty="0"/>
              <a:t>Plusieurs parents appréhendent les changements qui seront vécus par leur enfant à l’école. </a:t>
            </a:r>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altLang="fr-FR" sz="1600" dirty="0"/>
              <a:t>Ils ne se retrouvent pas </a:t>
            </a:r>
            <a:r>
              <a:rPr lang="fr-CA" altLang="fr-FR" sz="1600" dirty="0" smtClean="0"/>
              <a:t>dans toute </a:t>
            </a:r>
            <a:r>
              <a:rPr lang="fr-CA" altLang="fr-FR" sz="1600" dirty="0"/>
              <a:t>l’information reçue en amont de la rentrée </a:t>
            </a:r>
            <a:r>
              <a:rPr lang="fr-CA" altLang="fr-FR" sz="1600" dirty="0" smtClean="0"/>
              <a:t>scolaire. Informations qui émanent </a:t>
            </a:r>
            <a:r>
              <a:rPr lang="fr-CA" altLang="fr-FR" sz="1600" dirty="0"/>
              <a:t>souvent de sources différentes et sont plus ou moins cohérentes</a:t>
            </a:r>
            <a:r>
              <a:rPr lang="fr-CA" altLang="fr-FR" sz="1600" dirty="0" smtClean="0"/>
              <a:t>.</a:t>
            </a:r>
            <a:endParaRPr lang="fr-CA" altLang="fr-FR" sz="1600" dirty="0"/>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altLang="fr-FR" sz="1600" dirty="0"/>
              <a:t>La notion « d’arriver prêt » à l’école fait aussi l’objet d’une source d’inquiétude des chez les parents. </a:t>
            </a:r>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altLang="fr-FR" sz="1600" dirty="0">
                <a:solidFill>
                  <a:schemeClr val="accent1"/>
                </a:solidFill>
              </a:rPr>
              <a:t>Les activités de transition doivent </a:t>
            </a:r>
            <a:r>
              <a:rPr lang="fr-CA" altLang="fr-FR" sz="1600" dirty="0" smtClean="0">
                <a:solidFill>
                  <a:schemeClr val="accent1"/>
                </a:solidFill>
              </a:rPr>
              <a:t>permettre d’atténuer </a:t>
            </a:r>
            <a:r>
              <a:rPr lang="fr-CA" altLang="fr-FR" sz="1600" dirty="0">
                <a:solidFill>
                  <a:schemeClr val="accent1"/>
                </a:solidFill>
              </a:rPr>
              <a:t>le stress des familles face à l’entrée scolaire </a:t>
            </a:r>
          </a:p>
          <a:p>
            <a:pPr marL="355600" lvl="1" indent="-261938">
              <a:lnSpc>
                <a:spcPct val="130000"/>
              </a:lnSpc>
              <a:spcBef>
                <a:spcPts val="600"/>
              </a:spcBef>
              <a:spcAft>
                <a:spcPts val="600"/>
              </a:spcAft>
              <a:buFont typeface="Arial" panose="020B0604020202020204" pitchFamily="34" charset="0"/>
              <a:buChar char="•"/>
              <a:tabLst>
                <a:tab pos="447675" algn="l"/>
              </a:tabLst>
            </a:pPr>
            <a:r>
              <a:rPr lang="fr-FR" sz="1600" b="1" dirty="0" smtClean="0"/>
              <a:t>L’attention </a:t>
            </a:r>
            <a:r>
              <a:rPr lang="fr-FR" sz="1600" b="1" dirty="0"/>
              <a:t>portée aux familles en situation de </a:t>
            </a:r>
            <a:r>
              <a:rPr lang="fr-FR" sz="1600" b="1" dirty="0" smtClean="0"/>
              <a:t>défavorisation </a:t>
            </a:r>
            <a:endParaRPr lang="fr-FR" sz="1600" b="1" dirty="0"/>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sz="1600" dirty="0"/>
              <a:t>Quelques rapports portent sur des actions menées spécifiquement dans les milieux considérés comme défavorisés. </a:t>
            </a:r>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altLang="fr-FR" sz="1600" dirty="0"/>
              <a:t>L’intention de ces actions est de joindre les enfants avant le début des classes et de mettre en place une intervention personnalisée, en considérant leurs forces et leurs défis, pour faciliter l’entrée à la maternelle. </a:t>
            </a:r>
          </a:p>
          <a:p>
            <a:pPr marL="765746" lvl="3" indent="-342900" fontAlgn="base">
              <a:lnSpc>
                <a:spcPct val="120000"/>
              </a:lnSpc>
              <a:spcBef>
                <a:spcPts val="0"/>
              </a:spcBef>
              <a:spcAft>
                <a:spcPts val="0"/>
              </a:spcAft>
              <a:buFont typeface="Tw Cen MT" panose="020B0602020104020603" pitchFamily="34" charset="0"/>
              <a:buChar char="–"/>
              <a:tabLst>
                <a:tab pos="447675" algn="l"/>
              </a:tabLst>
            </a:pPr>
            <a:r>
              <a:rPr lang="fr-CA" altLang="fr-FR" sz="1600" dirty="0"/>
              <a:t>Les actions planifiées ne touchent pas seulement les besoins spécifiques en lien avec la transition scolaire, mais s’arriment à d’autres dimensions de la situation socioéconomique de la famille ou du développement de l’enfant.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sz="1600" dirty="0" smtClean="0">
                <a:solidFill>
                  <a:schemeClr val="accent1"/>
                </a:solidFill>
              </a:rPr>
              <a:t>Les </a:t>
            </a:r>
            <a:r>
              <a:rPr lang="fr-CA" sz="1600" dirty="0">
                <a:solidFill>
                  <a:schemeClr val="accent1"/>
                </a:solidFill>
              </a:rPr>
              <a:t>organisations devraient convenir d’une approche appréciative des forces des enfants et des familles basée sur l’ouverture et l’établissement de liens de confiance.</a:t>
            </a:r>
          </a:p>
        </p:txBody>
      </p:sp>
    </p:spTree>
    <p:extLst>
      <p:ext uri="{BB962C8B-B14F-4D97-AF65-F5344CB8AC3E}">
        <p14:creationId xmlns:p14="http://schemas.microsoft.com/office/powerpoint/2010/main" val="3728297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b="1" dirty="0"/>
              <a:t>Des préoccupations partagées</a:t>
            </a:r>
          </a:p>
        </p:txBody>
      </p:sp>
      <p:sp>
        <p:nvSpPr>
          <p:cNvPr id="3" name="Espace réservé du contenu 2"/>
          <p:cNvSpPr>
            <a:spLocks noGrp="1"/>
          </p:cNvSpPr>
          <p:nvPr>
            <p:ph idx="1"/>
            <p:custDataLst>
              <p:tags r:id="rId2"/>
            </p:custDataLst>
          </p:nvPr>
        </p:nvSpPr>
        <p:spPr>
          <a:xfrm>
            <a:off x="1024127" y="1792940"/>
            <a:ext cx="10320148" cy="4823287"/>
          </a:xfrm>
        </p:spPr>
        <p:txBody>
          <a:bodyPr>
            <a:noAutofit/>
          </a:bodyPr>
          <a:lstStyle/>
          <a:p>
            <a:pPr marL="355600" lvl="1" indent="-261938">
              <a:lnSpc>
                <a:spcPct val="130000"/>
              </a:lnSpc>
              <a:spcBef>
                <a:spcPts val="600"/>
              </a:spcBef>
              <a:spcAft>
                <a:spcPts val="600"/>
              </a:spcAft>
              <a:buFont typeface="Arial" panose="020B0604020202020204" pitchFamily="34" charset="0"/>
              <a:buChar char="•"/>
              <a:tabLst>
                <a:tab pos="447675" algn="l"/>
              </a:tabLst>
            </a:pPr>
            <a:r>
              <a:rPr lang="fr-FR" sz="1600" b="1" dirty="0"/>
              <a:t>La prise en compte des enfants ayant des besoins </a:t>
            </a:r>
            <a:r>
              <a:rPr lang="fr-FR" sz="1600" b="1" dirty="0" smtClean="0"/>
              <a:t>particuliers</a:t>
            </a:r>
            <a:endParaRPr lang="fr-FR" sz="1600" b="1" dirty="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a:t>Plusieurs </a:t>
            </a:r>
            <a:r>
              <a:rPr lang="fr-CA" dirty="0" smtClean="0"/>
              <a:t>regroupements soulèvent </a:t>
            </a:r>
            <a:r>
              <a:rPr lang="fr-CA" dirty="0"/>
              <a:t>le défi d’identifier et d’inclure les enfants à besoins particuliers dans </a:t>
            </a:r>
            <a:r>
              <a:rPr lang="fr-CA" dirty="0" smtClean="0"/>
              <a:t>les activités de soutien à la transition scolaire. </a:t>
            </a:r>
            <a:endParaRPr lang="fr-CA" dirty="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a:t>Certaines activités ont d’abord une fonction de </a:t>
            </a:r>
            <a:r>
              <a:rPr lang="fr-CA" dirty="0" smtClean="0"/>
              <a:t>détection </a:t>
            </a:r>
            <a:r>
              <a:rPr lang="fr-CA" dirty="0"/>
              <a:t>pour les enfants qui n’ont pas fréquenté de service éducatif avant l’entrée à l’école.</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a:t>L’adaptation des activités aux défis particuliers de certains enfants </a:t>
            </a:r>
            <a:r>
              <a:rPr lang="fr-CA" dirty="0" smtClean="0"/>
              <a:t>est un enjeu </a:t>
            </a:r>
            <a:r>
              <a:rPr lang="fr-CA" dirty="0"/>
              <a:t>dans plusieurs milieux.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solidFill>
                  <a:schemeClr val="accent1"/>
                </a:solidFill>
              </a:rPr>
              <a:t>Pour </a:t>
            </a:r>
            <a:r>
              <a:rPr lang="fr-CA" dirty="0">
                <a:solidFill>
                  <a:schemeClr val="accent1"/>
                </a:solidFill>
              </a:rPr>
              <a:t>assurer l’intégration de tous les enfants, les activités offertes doivent être personnalisées pour répondre à leurs besoins plus </a:t>
            </a:r>
            <a:r>
              <a:rPr lang="fr-CA" dirty="0" smtClean="0">
                <a:solidFill>
                  <a:schemeClr val="accent1"/>
                </a:solidFill>
              </a:rPr>
              <a:t>spécifiques.</a:t>
            </a:r>
            <a:endParaRPr lang="fr-CA" dirty="0">
              <a:solidFill>
                <a:schemeClr val="accent1"/>
              </a:solidFill>
            </a:endParaRPr>
          </a:p>
          <a:p>
            <a:pPr marL="355600" lvl="1" indent="-261938">
              <a:lnSpc>
                <a:spcPct val="130000"/>
              </a:lnSpc>
              <a:spcBef>
                <a:spcPts val="600"/>
              </a:spcBef>
              <a:spcAft>
                <a:spcPts val="600"/>
              </a:spcAft>
              <a:buFont typeface="Arial" panose="020B0604020202020204" pitchFamily="34" charset="0"/>
              <a:buChar char="•"/>
              <a:tabLst>
                <a:tab pos="447675" algn="l"/>
              </a:tabLst>
            </a:pPr>
            <a:r>
              <a:rPr lang="fr-FR" sz="1600" b="1" dirty="0"/>
              <a:t>Les défis liés à l’utilisation des outils de passage à </a:t>
            </a:r>
            <a:r>
              <a:rPr lang="fr-FR" sz="1600" b="1" dirty="0" smtClean="0"/>
              <a:t>l’école</a:t>
            </a:r>
            <a:endParaRPr lang="fr-CA" sz="1600" b="1" dirty="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Les enseignantes utilisent ce </a:t>
            </a:r>
            <a:r>
              <a:rPr lang="fr-CA" dirty="0"/>
              <a:t>type d’outil pour mieux équilibrer les </a:t>
            </a:r>
            <a:r>
              <a:rPr lang="fr-CA" dirty="0" smtClean="0"/>
              <a:t>groupes, pour amorcer </a:t>
            </a:r>
            <a:r>
              <a:rPr lang="fr-CA" dirty="0"/>
              <a:t>la communication avec les </a:t>
            </a:r>
            <a:r>
              <a:rPr lang="fr-CA" dirty="0" smtClean="0"/>
              <a:t>parents ou, dans certains cas, pour mettre </a:t>
            </a:r>
            <a:r>
              <a:rPr lang="fr-CA" dirty="0"/>
              <a:t>en place plus rapidement un suivi auprès des enfants à besoin </a:t>
            </a:r>
            <a:r>
              <a:rPr lang="fr-CA" dirty="0" smtClean="0"/>
              <a:t>particulier.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Son utilisation </a:t>
            </a:r>
            <a:r>
              <a:rPr lang="fr-CA" dirty="0"/>
              <a:t>ne </a:t>
            </a:r>
            <a:r>
              <a:rPr lang="fr-CA" dirty="0" smtClean="0"/>
              <a:t>garantit </a:t>
            </a:r>
            <a:r>
              <a:rPr lang="fr-CA" dirty="0"/>
              <a:t>pas toujours la communication entre le milieu scolaire et les parents. </a:t>
            </a:r>
            <a:endParaRPr lang="fr-CA" dirty="0" smtClean="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Certains parents craignent </a:t>
            </a:r>
            <a:r>
              <a:rPr lang="fr-CA" dirty="0"/>
              <a:t>aussi que ces portraits contribuent à étiqueter leur enfant. </a:t>
            </a:r>
            <a:endParaRPr lang="fr-CA" dirty="0" smtClean="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Certains des ces outils de passage ne sont pas toujours adaptés </a:t>
            </a:r>
            <a:r>
              <a:rPr lang="fr-CA" dirty="0"/>
              <a:t>pour les enfants présentant des besoins </a:t>
            </a:r>
            <a:r>
              <a:rPr lang="fr-CA" dirty="0" smtClean="0"/>
              <a:t>particuliers.</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FR" dirty="0">
                <a:solidFill>
                  <a:schemeClr val="accent1"/>
                </a:solidFill>
              </a:rPr>
              <a:t>Pour être plus efficace, l’outil de passage doit être intégré à une démarche collective qui permet aux intervenants </a:t>
            </a:r>
            <a:r>
              <a:rPr lang="fr-FR" dirty="0" smtClean="0">
                <a:solidFill>
                  <a:schemeClr val="accent1"/>
                </a:solidFill>
              </a:rPr>
              <a:t>d’échanger </a:t>
            </a:r>
            <a:r>
              <a:rPr lang="fr-FR" dirty="0">
                <a:solidFill>
                  <a:schemeClr val="accent1"/>
                </a:solidFill>
              </a:rPr>
              <a:t>sur son format, ses contenus, les objectifs et les résultats de son utilisation.</a:t>
            </a:r>
            <a:endParaRPr lang="fr-CA" dirty="0">
              <a:solidFill>
                <a:schemeClr val="accent1"/>
              </a:solidFill>
            </a:endParaRPr>
          </a:p>
        </p:txBody>
      </p:sp>
    </p:spTree>
    <p:extLst>
      <p:ext uri="{BB962C8B-B14F-4D97-AF65-F5344CB8AC3E}">
        <p14:creationId xmlns:p14="http://schemas.microsoft.com/office/powerpoint/2010/main" val="2055836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b="1" dirty="0"/>
              <a:t>Des préoccupations partagées</a:t>
            </a:r>
          </a:p>
        </p:txBody>
      </p:sp>
      <p:sp>
        <p:nvSpPr>
          <p:cNvPr id="3" name="Espace réservé du contenu 2"/>
          <p:cNvSpPr>
            <a:spLocks noGrp="1"/>
          </p:cNvSpPr>
          <p:nvPr>
            <p:ph idx="1"/>
            <p:custDataLst>
              <p:tags r:id="rId2"/>
            </p:custDataLst>
          </p:nvPr>
        </p:nvSpPr>
        <p:spPr>
          <a:xfrm>
            <a:off x="1024128" y="1852697"/>
            <a:ext cx="9720073" cy="4292301"/>
          </a:xfrm>
        </p:spPr>
        <p:txBody>
          <a:bodyPr>
            <a:noAutofit/>
          </a:bodyPr>
          <a:lstStyle/>
          <a:p>
            <a:pPr marL="355600" lvl="1" indent="-261938">
              <a:lnSpc>
                <a:spcPct val="130000"/>
              </a:lnSpc>
              <a:spcBef>
                <a:spcPts val="600"/>
              </a:spcBef>
              <a:spcAft>
                <a:spcPts val="600"/>
              </a:spcAft>
              <a:buFont typeface="Arial" panose="020B0604020202020204" pitchFamily="34" charset="0"/>
              <a:buChar char="•"/>
              <a:tabLst>
                <a:tab pos="447675" algn="l"/>
              </a:tabLst>
            </a:pPr>
            <a:r>
              <a:rPr lang="fr-FR" sz="1600" b="1" dirty="0"/>
              <a:t>Les forces et </a:t>
            </a:r>
            <a:r>
              <a:rPr lang="fr-FR" sz="1600" b="1" dirty="0" smtClean="0"/>
              <a:t>les limites </a:t>
            </a:r>
            <a:r>
              <a:rPr lang="fr-FR" sz="1600" b="1" dirty="0"/>
              <a:t>des camps préparatoires à l’école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altLang="fr-FR" dirty="0"/>
              <a:t>Ce type d’activité s’inscrit souvent dans une démarche plus large et porte une attention particulière aux enfants qui n’ont pas fréquenté un milieu de garde.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Le </a:t>
            </a:r>
            <a:r>
              <a:rPr lang="fr-CA" dirty="0"/>
              <a:t>processus de recrutement/référencement  </a:t>
            </a:r>
            <a:r>
              <a:rPr lang="fr-CA" dirty="0" smtClean="0"/>
              <a:t>demande l’implication </a:t>
            </a:r>
            <a:r>
              <a:rPr lang="fr-CA" dirty="0"/>
              <a:t>de plusieurs acteurs et </a:t>
            </a:r>
            <a:r>
              <a:rPr lang="fr-CA" dirty="0" smtClean="0"/>
              <a:t>nécessite </a:t>
            </a:r>
            <a:r>
              <a:rPr lang="fr-CA" dirty="0"/>
              <a:t>que tous soient familiers avec les résultats visés par </a:t>
            </a:r>
            <a:r>
              <a:rPr lang="fr-CA" dirty="0" smtClean="0"/>
              <a:t>l’intervention.</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altLang="fr-FR" dirty="0" smtClean="0"/>
              <a:t>On retrouve </a:t>
            </a:r>
            <a:r>
              <a:rPr lang="fr-CA" altLang="fr-FR" dirty="0"/>
              <a:t>plusieurs freins à la participation des enfants ayant des besoins plus spécifiques.</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Certains </a:t>
            </a:r>
            <a:r>
              <a:rPr lang="fr-CA" dirty="0"/>
              <a:t>projets comprennent un volet d’activités parents-enfants en lien avec la transition scolaire</a:t>
            </a:r>
            <a:r>
              <a:rPr lang="fr-CA" dirty="0" smtClean="0"/>
              <a:t>.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t>Ils permettent de </a:t>
            </a:r>
            <a:r>
              <a:rPr lang="fr-CA" dirty="0"/>
              <a:t>poser les bases de l’implication des parents dans le parcours scolaire de </a:t>
            </a:r>
            <a:r>
              <a:rPr lang="fr-CA" dirty="0" smtClean="0"/>
              <a:t>l’enfant.</a:t>
            </a:r>
            <a:r>
              <a:rPr lang="fr-CA" dirty="0"/>
              <a:t> </a:t>
            </a:r>
            <a:endParaRPr lang="fr-CA" dirty="0" smtClean="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smtClean="0">
                <a:solidFill>
                  <a:schemeClr val="accent1"/>
                </a:solidFill>
              </a:rPr>
              <a:t>Le travail </a:t>
            </a:r>
            <a:r>
              <a:rPr lang="fr-CA" dirty="0">
                <a:solidFill>
                  <a:schemeClr val="accent1"/>
                </a:solidFill>
              </a:rPr>
              <a:t>d’équipe et </a:t>
            </a:r>
            <a:r>
              <a:rPr lang="fr-CA" dirty="0" smtClean="0">
                <a:solidFill>
                  <a:schemeClr val="accent1"/>
                </a:solidFill>
              </a:rPr>
              <a:t>la </a:t>
            </a:r>
            <a:r>
              <a:rPr lang="fr-CA" dirty="0">
                <a:solidFill>
                  <a:schemeClr val="accent1"/>
                </a:solidFill>
              </a:rPr>
              <a:t>collaboration entre les écoles </a:t>
            </a:r>
            <a:r>
              <a:rPr lang="fr-CA" dirty="0" smtClean="0">
                <a:solidFill>
                  <a:schemeClr val="accent1"/>
                </a:solidFill>
              </a:rPr>
              <a:t>et </a:t>
            </a:r>
            <a:r>
              <a:rPr lang="fr-CA" dirty="0">
                <a:solidFill>
                  <a:schemeClr val="accent1"/>
                </a:solidFill>
              </a:rPr>
              <a:t>les organismes communautaires </a:t>
            </a:r>
            <a:r>
              <a:rPr lang="fr-CA" dirty="0" smtClean="0">
                <a:solidFill>
                  <a:schemeClr val="accent1"/>
                </a:solidFill>
              </a:rPr>
              <a:t>sont à la base de la réussite de ce type d’action.</a:t>
            </a:r>
            <a:endParaRPr lang="fr-CA" dirty="0">
              <a:solidFill>
                <a:schemeClr val="accent1"/>
              </a:solidFill>
            </a:endParaRPr>
          </a:p>
          <a:p>
            <a:pPr marL="422846" lvl="3" indent="0">
              <a:lnSpc>
                <a:spcPct val="120000"/>
              </a:lnSpc>
              <a:spcBef>
                <a:spcPts val="0"/>
              </a:spcBef>
              <a:spcAft>
                <a:spcPts val="0"/>
              </a:spcAft>
              <a:buNone/>
              <a:tabLst>
                <a:tab pos="447675" algn="l"/>
              </a:tabLst>
            </a:pPr>
            <a:r>
              <a:rPr lang="fr-CA" sz="1600" b="1" dirty="0" smtClean="0"/>
              <a:t>La </a:t>
            </a:r>
            <a:r>
              <a:rPr lang="fr-CA" sz="1600" b="1" dirty="0"/>
              <a:t>nécessité du travail en partenariat </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a:t>Dans </a:t>
            </a:r>
            <a:r>
              <a:rPr lang="fr-CA" dirty="0" smtClean="0"/>
              <a:t>le </a:t>
            </a:r>
            <a:r>
              <a:rPr lang="fr-CA" dirty="0"/>
              <a:t>cadre de la concertation, les acteurs ont la possibilité de </a:t>
            </a:r>
            <a:r>
              <a:rPr lang="fr-CA" dirty="0" smtClean="0"/>
              <a:t>s’entendre sur</a:t>
            </a:r>
            <a:r>
              <a:rPr lang="fr-CA" dirty="0"/>
              <a:t> </a:t>
            </a:r>
            <a:r>
              <a:rPr lang="fr-CA" dirty="0" smtClean="0"/>
              <a:t>une </a:t>
            </a:r>
            <a:r>
              <a:rPr lang="fr-CA" dirty="0"/>
              <a:t>vision commune et sur les valeurs qui guideront l’intervention en plus de se partager les rôles et les responsabilités. </a:t>
            </a:r>
            <a:endParaRPr lang="fr-CA" dirty="0" smtClean="0"/>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a:t>Afin de </a:t>
            </a:r>
            <a:r>
              <a:rPr lang="fr-CA" dirty="0" smtClean="0"/>
              <a:t>concrétiser </a:t>
            </a:r>
            <a:r>
              <a:rPr lang="fr-CA" dirty="0"/>
              <a:t>les collaborations, des pratiques de coconstruction sont nécessaires.</a:t>
            </a:r>
          </a:p>
          <a:p>
            <a:pPr marL="765746" lvl="3" indent="-342900">
              <a:lnSpc>
                <a:spcPct val="120000"/>
              </a:lnSpc>
              <a:spcBef>
                <a:spcPts val="0"/>
              </a:spcBef>
              <a:spcAft>
                <a:spcPts val="0"/>
              </a:spcAft>
              <a:buFont typeface="Tw Cen MT" panose="020B0602020104020603" pitchFamily="34" charset="0"/>
              <a:buChar char="∂"/>
              <a:tabLst>
                <a:tab pos="447675" algn="l"/>
              </a:tabLst>
            </a:pPr>
            <a:r>
              <a:rPr lang="fr-CA" dirty="0">
                <a:solidFill>
                  <a:schemeClr val="accent1"/>
                </a:solidFill>
              </a:rPr>
              <a:t>Pour que des intervenants issus de différents milieux puissent participer à des interventions ou à la coordination d’activités, il apparaît important que la transition scolaire et les enjeux qui en découlent soient reconnus parmi les priorités des </a:t>
            </a:r>
            <a:r>
              <a:rPr lang="fr-CA" dirty="0" smtClean="0">
                <a:solidFill>
                  <a:schemeClr val="accent1"/>
                </a:solidFill>
              </a:rPr>
              <a:t>organisations.</a:t>
            </a:r>
            <a:endParaRPr lang="fr-CA" dirty="0">
              <a:solidFill>
                <a:schemeClr val="accent1"/>
              </a:solidFill>
            </a:endParaRPr>
          </a:p>
        </p:txBody>
      </p:sp>
    </p:spTree>
    <p:extLst>
      <p:ext uri="{BB962C8B-B14F-4D97-AF65-F5344CB8AC3E}">
        <p14:creationId xmlns:p14="http://schemas.microsoft.com/office/powerpoint/2010/main" val="124433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400" b="1" dirty="0"/>
              <a:t>conclusion</a:t>
            </a:r>
          </a:p>
        </p:txBody>
      </p:sp>
      <p:sp>
        <p:nvSpPr>
          <p:cNvPr id="3" name="Espace réservé du contenu 2"/>
          <p:cNvSpPr>
            <a:spLocks noGrp="1"/>
          </p:cNvSpPr>
          <p:nvPr>
            <p:ph idx="1"/>
          </p:nvPr>
        </p:nvSpPr>
        <p:spPr/>
        <p:txBody>
          <a:bodyPr/>
          <a:lstStyle/>
          <a:p>
            <a:endParaRPr lang="fr-FR" sz="2400" dirty="0" smtClean="0"/>
          </a:p>
          <a:p>
            <a:pPr algn="just"/>
            <a:r>
              <a:rPr lang="fr-FR" sz="2400" dirty="0" smtClean="0"/>
              <a:t>De </a:t>
            </a:r>
            <a:r>
              <a:rPr lang="fr-FR" sz="2400" dirty="0"/>
              <a:t>façon générale, l'analyse des actions en transition scolaire soutenues par Avenir d’enfants a permis de constater la richesse des interventions réalisées par les regroupements locaux de </a:t>
            </a:r>
            <a:r>
              <a:rPr lang="fr-FR" sz="2400" dirty="0" smtClean="0"/>
              <a:t>partenaires.</a:t>
            </a:r>
            <a:r>
              <a:rPr lang="fr-FR" sz="2400" dirty="0">
                <a:solidFill>
                  <a:srgbClr val="FF0000"/>
                </a:solidFill>
              </a:rPr>
              <a:t> </a:t>
            </a:r>
            <a:r>
              <a:rPr lang="fr-FR" sz="2400" dirty="0" smtClean="0"/>
              <a:t>Grâce </a:t>
            </a:r>
            <a:r>
              <a:rPr lang="fr-FR" sz="2400" dirty="0"/>
              <a:t>aux apprentissages issus des rapports d’évaluation, </a:t>
            </a:r>
            <a:r>
              <a:rPr lang="fr-CA" sz="2400" dirty="0" smtClean="0"/>
              <a:t>o</a:t>
            </a:r>
            <a:r>
              <a:rPr lang="fr-FR" sz="2400" dirty="0" smtClean="0"/>
              <a:t>n observe également l’évolution </a:t>
            </a:r>
            <a:r>
              <a:rPr lang="fr-FR" sz="2400" dirty="0"/>
              <a:t>de </a:t>
            </a:r>
            <a:r>
              <a:rPr lang="fr-FR" sz="2400" dirty="0" smtClean="0"/>
              <a:t>ces interventions </a:t>
            </a:r>
            <a:r>
              <a:rPr lang="fr-FR" sz="2400" dirty="0"/>
              <a:t>vers des actions et des collaborations inspirantes</a:t>
            </a:r>
            <a:r>
              <a:rPr lang="fr-FR" sz="2400" dirty="0" smtClean="0"/>
              <a:t>.</a:t>
            </a:r>
            <a:endParaRPr lang="fr-CA" dirty="0"/>
          </a:p>
        </p:txBody>
      </p:sp>
    </p:spTree>
    <p:extLst>
      <p:ext uri="{BB962C8B-B14F-4D97-AF65-F5344CB8AC3E}">
        <p14:creationId xmlns:p14="http://schemas.microsoft.com/office/powerpoint/2010/main" val="3321730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dirty="0" smtClean="0"/>
              <a:t>Extrants</a:t>
            </a:r>
            <a:endParaRPr lang="fr-CA" dirty="0"/>
          </a:p>
        </p:txBody>
      </p:sp>
    </p:spTree>
    <p:extLst>
      <p:ext uri="{BB962C8B-B14F-4D97-AF65-F5344CB8AC3E}">
        <p14:creationId xmlns:p14="http://schemas.microsoft.com/office/powerpoint/2010/main" val="268648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b="1" dirty="0"/>
              <a:t>Membres du comité de travail</a:t>
            </a:r>
          </a:p>
        </p:txBody>
      </p:sp>
      <p:sp>
        <p:nvSpPr>
          <p:cNvPr id="3" name="Espace réservé du contenu 2"/>
          <p:cNvSpPr>
            <a:spLocks noGrp="1"/>
          </p:cNvSpPr>
          <p:nvPr>
            <p:ph sz="half" idx="2"/>
            <p:custDataLst>
              <p:tags r:id="rId2"/>
            </p:custDataLst>
          </p:nvPr>
        </p:nvSpPr>
        <p:spPr>
          <a:xfrm>
            <a:off x="1024128" y="1934361"/>
            <a:ext cx="4754880" cy="4410634"/>
          </a:xfrm>
        </p:spPr>
        <p:txBody>
          <a:bodyPr>
            <a:normAutofit fontScale="77500" lnSpcReduction="20000"/>
          </a:bodyPr>
          <a:lstStyle/>
          <a:p>
            <a:pPr marL="179388" indent="-179388">
              <a:buFont typeface="Arial" panose="020B0604020202020204" pitchFamily="34" charset="0"/>
              <a:buChar char="•"/>
            </a:pPr>
            <a:r>
              <a:rPr lang="fr-FR" dirty="0"/>
              <a:t>Maxime Boucher, agent d'accompagnement, Bas-Saint-Laurent</a:t>
            </a:r>
            <a:endParaRPr lang="fr-CA" dirty="0"/>
          </a:p>
          <a:p>
            <a:pPr marL="179388" indent="-179388">
              <a:buFont typeface="Arial" panose="020B0604020202020204" pitchFamily="34" charset="0"/>
              <a:buChar char="•"/>
            </a:pPr>
            <a:r>
              <a:rPr lang="fr-FR" dirty="0"/>
              <a:t>Marc Brûlé, agent d'accompagnement, Montréal</a:t>
            </a:r>
            <a:endParaRPr lang="fr-CA" dirty="0"/>
          </a:p>
          <a:p>
            <a:pPr marL="179388" indent="-179388">
              <a:buFont typeface="Arial" panose="020B0604020202020204" pitchFamily="34" charset="0"/>
              <a:buChar char="•"/>
            </a:pPr>
            <a:r>
              <a:rPr lang="fr-FR" dirty="0"/>
              <a:t>Marie-Claude Claveau, agente d'accompagnement et liaison régionale, Laval</a:t>
            </a:r>
            <a:endParaRPr lang="fr-CA" dirty="0"/>
          </a:p>
          <a:p>
            <a:pPr marL="179388" indent="-179388">
              <a:buFont typeface="Arial" panose="020B0604020202020204" pitchFamily="34" charset="0"/>
              <a:buChar char="•"/>
            </a:pPr>
            <a:r>
              <a:rPr lang="fr-FR" dirty="0"/>
              <a:t>Laure Danion, conseillère Gestion et partage des savoirs</a:t>
            </a:r>
            <a:endParaRPr lang="fr-CA" dirty="0"/>
          </a:p>
          <a:p>
            <a:pPr marL="179388" indent="-179388">
              <a:buFont typeface="Arial" panose="020B0604020202020204" pitchFamily="34" charset="0"/>
              <a:buChar char="•"/>
            </a:pPr>
            <a:r>
              <a:rPr lang="fr-FR" dirty="0"/>
              <a:t>Fannie Deslauriers, conseillère en évaluation</a:t>
            </a:r>
            <a:endParaRPr lang="fr-CA" dirty="0"/>
          </a:p>
          <a:p>
            <a:pPr marL="179388" indent="-179388">
              <a:buFont typeface="Arial" panose="020B0604020202020204" pitchFamily="34" charset="0"/>
              <a:buChar char="•"/>
            </a:pPr>
            <a:r>
              <a:rPr lang="fr-FR" dirty="0"/>
              <a:t>Michèle Poirier, conseillère, </a:t>
            </a:r>
            <a:r>
              <a:rPr lang="fr-FR" dirty="0" smtClean="0"/>
              <a:t>Soutien </a:t>
            </a:r>
            <a:r>
              <a:rPr lang="fr-FR" dirty="0"/>
              <a:t>aux communautés</a:t>
            </a:r>
            <a:endParaRPr lang="fr-CA" dirty="0"/>
          </a:p>
          <a:p>
            <a:pPr marL="179388" indent="-179388">
              <a:buFont typeface="Arial" panose="020B0604020202020204" pitchFamily="34" charset="0"/>
              <a:buChar char="•"/>
            </a:pPr>
            <a:r>
              <a:rPr lang="fr-FR" dirty="0"/>
              <a:t>Stéphanie Tremblay-Roy, </a:t>
            </a:r>
            <a:r>
              <a:rPr lang="fr-FR" dirty="0" smtClean="0"/>
              <a:t>agente </a:t>
            </a:r>
            <a:r>
              <a:rPr lang="fr-FR" dirty="0"/>
              <a:t>d'accompagnement, Montréal</a:t>
            </a:r>
            <a:endParaRPr lang="fr-CA" dirty="0"/>
          </a:p>
          <a:p>
            <a:pPr marL="179388" indent="-179388">
              <a:buFont typeface="Arial" panose="020B0604020202020204" pitchFamily="34" charset="0"/>
              <a:buChar char="•"/>
            </a:pPr>
            <a:r>
              <a:rPr lang="fr-FR" dirty="0"/>
              <a:t>Maggie Saint-Georges, agente d'accompagnement et liaison régionale, Montérégie</a:t>
            </a:r>
            <a:endParaRPr lang="fr-CA" dirty="0"/>
          </a:p>
          <a:p>
            <a:pPr marL="179388" indent="-179388">
              <a:buFont typeface="Arial" panose="020B0604020202020204" pitchFamily="34" charset="0"/>
              <a:buChar char="•"/>
            </a:pPr>
            <a:r>
              <a:rPr lang="fr-FR" dirty="0"/>
              <a:t>Youssef Slimani, conseiller en </a:t>
            </a:r>
            <a:r>
              <a:rPr lang="fr-FR" dirty="0" smtClean="0"/>
              <a:t>évaluation</a:t>
            </a:r>
          </a:p>
          <a:p>
            <a:endParaRPr lang="fr-CA" dirty="0"/>
          </a:p>
          <a:p>
            <a:pPr marL="176213" indent="0">
              <a:spcBef>
                <a:spcPts val="600"/>
              </a:spcBef>
              <a:buNone/>
            </a:pPr>
            <a:endParaRPr lang="fr-CA" dirty="0"/>
          </a:p>
          <a:p>
            <a:endParaRPr lang="fr-CA" dirty="0"/>
          </a:p>
        </p:txBody>
      </p:sp>
      <p:sp>
        <p:nvSpPr>
          <p:cNvPr id="6" name="Espace réservé du contenu 5"/>
          <p:cNvSpPr>
            <a:spLocks noGrp="1"/>
          </p:cNvSpPr>
          <p:nvPr>
            <p:ph sz="quarter" idx="4"/>
            <p:custDataLst>
              <p:tags r:id="rId3"/>
            </p:custDataLst>
          </p:nvPr>
        </p:nvSpPr>
        <p:spPr>
          <a:xfrm>
            <a:off x="5989320" y="2274570"/>
            <a:ext cx="4754880" cy="3398397"/>
          </a:xfrm>
        </p:spPr>
        <p:txBody>
          <a:bodyPr>
            <a:normAutofit/>
          </a:bodyPr>
          <a:lstStyle/>
          <a:p>
            <a:pPr marL="0" indent="0">
              <a:spcBef>
                <a:spcPts val="600"/>
              </a:spcBef>
              <a:buNone/>
            </a:pPr>
            <a:r>
              <a:rPr lang="fr-CA" dirty="0"/>
              <a:t>Ont aussi </a:t>
            </a:r>
            <a:r>
              <a:rPr lang="fr-CA" dirty="0" smtClean="0"/>
              <a:t>collaboré: </a:t>
            </a:r>
            <a:endParaRPr lang="fr-CA" dirty="0"/>
          </a:p>
          <a:p>
            <a:pPr marL="179388" indent="-179388">
              <a:lnSpc>
                <a:spcPct val="70000"/>
              </a:lnSpc>
              <a:buFont typeface="Arial" panose="020B0604020202020204" pitchFamily="34" charset="0"/>
              <a:buChar char="•"/>
            </a:pPr>
            <a:r>
              <a:rPr lang="fr-CA" sz="1700" dirty="0"/>
              <a:t>Étienne Soutière,</a:t>
            </a:r>
            <a:r>
              <a:rPr lang="fr-FR" sz="1700" dirty="0"/>
              <a:t> agent d'accompagnement et liaison régionale, </a:t>
            </a:r>
            <a:r>
              <a:rPr lang="fr-CA" sz="1700" dirty="0"/>
              <a:t>Outaouais</a:t>
            </a:r>
          </a:p>
          <a:p>
            <a:pPr marL="179388" indent="-179388">
              <a:lnSpc>
                <a:spcPct val="70000"/>
              </a:lnSpc>
              <a:buFont typeface="Arial" panose="020B0604020202020204" pitchFamily="34" charset="0"/>
              <a:buChar char="•"/>
            </a:pPr>
            <a:r>
              <a:rPr lang="fr-CA" sz="1700" dirty="0"/>
              <a:t>Julie Cossette,</a:t>
            </a:r>
            <a:r>
              <a:rPr lang="fr-FR" sz="1700" dirty="0"/>
              <a:t> agente d'accompagnement et liaison régionale, </a:t>
            </a:r>
            <a:r>
              <a:rPr lang="fr-CA" sz="1700" dirty="0"/>
              <a:t>Mauricie et Centre-du-Québec</a:t>
            </a:r>
          </a:p>
          <a:p>
            <a:pPr marL="179388" indent="-179388">
              <a:lnSpc>
                <a:spcPct val="70000"/>
              </a:lnSpc>
              <a:buFont typeface="Arial" panose="020B0604020202020204" pitchFamily="34" charset="0"/>
              <a:buChar char="•"/>
            </a:pPr>
            <a:r>
              <a:rPr lang="fr-CA" sz="1700" dirty="0"/>
              <a:t>Linda Bibeau, </a:t>
            </a:r>
            <a:r>
              <a:rPr lang="fr-FR" sz="1700" dirty="0"/>
              <a:t>agente d'accompagnement et liaison régionale, </a:t>
            </a:r>
            <a:r>
              <a:rPr lang="fr-CA" sz="1700" dirty="0"/>
              <a:t>Estrie</a:t>
            </a:r>
          </a:p>
          <a:p>
            <a:pPr marL="179388" indent="-179388">
              <a:lnSpc>
                <a:spcPct val="70000"/>
              </a:lnSpc>
              <a:buFont typeface="Arial" panose="020B0604020202020204" pitchFamily="34" charset="0"/>
              <a:buChar char="•"/>
            </a:pPr>
            <a:r>
              <a:rPr lang="fr-CA" sz="1700" dirty="0"/>
              <a:t>Josiane Bergeron, </a:t>
            </a:r>
            <a:r>
              <a:rPr lang="fr-CA" sz="1700" dirty="0" smtClean="0"/>
              <a:t>coordonnatrice</a:t>
            </a:r>
            <a:r>
              <a:rPr lang="fr-CA" sz="1700" dirty="0"/>
              <a:t>, Projet Partenaires pour la Réussite éducative de l’Estrie</a:t>
            </a:r>
          </a:p>
          <a:p>
            <a:pPr marL="179388" indent="-179388">
              <a:lnSpc>
                <a:spcPct val="70000"/>
              </a:lnSpc>
              <a:buFont typeface="Arial" panose="020B0604020202020204" pitchFamily="34" charset="0"/>
              <a:buChar char="•"/>
            </a:pPr>
            <a:r>
              <a:rPr lang="fr-CA" sz="1700" dirty="0"/>
              <a:t>Isabelle Sabourin, agente de développement</a:t>
            </a:r>
            <a:br>
              <a:rPr lang="fr-CA" sz="1700" dirty="0"/>
            </a:br>
            <a:r>
              <a:rPr lang="fr-CA" sz="1700" dirty="0"/>
              <a:t>Table éducation Outaouais. </a:t>
            </a:r>
          </a:p>
        </p:txBody>
      </p:sp>
    </p:spTree>
    <p:extLst>
      <p:ext uri="{BB962C8B-B14F-4D97-AF65-F5344CB8AC3E}">
        <p14:creationId xmlns:p14="http://schemas.microsoft.com/office/powerpoint/2010/main" val="3253784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b="1" dirty="0"/>
              <a:t>Une analyse à diffuser</a:t>
            </a:r>
          </a:p>
        </p:txBody>
      </p:sp>
      <p:sp>
        <p:nvSpPr>
          <p:cNvPr id="17" name="Espace réservé du contenu 6"/>
          <p:cNvSpPr txBox="1">
            <a:spLocks/>
          </p:cNvSpPr>
          <p:nvPr>
            <p:custDataLst>
              <p:tags r:id="rId2"/>
            </p:custDataLst>
          </p:nvPr>
        </p:nvSpPr>
        <p:spPr>
          <a:xfrm>
            <a:off x="1016419" y="1844802"/>
            <a:ext cx="7281762" cy="4584909"/>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lvl="1" indent="0" fontAlgn="base">
              <a:lnSpc>
                <a:spcPct val="70000"/>
              </a:lnSpc>
              <a:spcBef>
                <a:spcPts val="1200"/>
              </a:spcBef>
              <a:spcAft>
                <a:spcPts val="200"/>
              </a:spcAft>
              <a:buSzPct val="100000"/>
              <a:buNone/>
            </a:pPr>
            <a:endParaRPr lang="fr-CA" sz="2400" dirty="0" smtClean="0">
              <a:solidFill>
                <a:schemeClr val="accent1"/>
              </a:solidFill>
            </a:endParaRPr>
          </a:p>
          <a:p>
            <a:pPr marL="0" lvl="1" indent="0" fontAlgn="base">
              <a:lnSpc>
                <a:spcPct val="70000"/>
              </a:lnSpc>
              <a:spcBef>
                <a:spcPts val="1200"/>
              </a:spcBef>
              <a:spcAft>
                <a:spcPts val="200"/>
              </a:spcAft>
              <a:buSzPct val="100000"/>
              <a:buNone/>
            </a:pPr>
            <a:r>
              <a:rPr lang="fr-CA" sz="2400" dirty="0" smtClean="0">
                <a:solidFill>
                  <a:schemeClr val="accent1"/>
                </a:solidFill>
              </a:rPr>
              <a:t>Deux </a:t>
            </a:r>
            <a:r>
              <a:rPr lang="fr-CA" sz="2400" dirty="0">
                <a:solidFill>
                  <a:schemeClr val="accent1"/>
                </a:solidFill>
              </a:rPr>
              <a:t>documents </a:t>
            </a:r>
          </a:p>
          <a:p>
            <a:pPr marL="171450" lvl="1" indent="-171450" fontAlgn="base">
              <a:lnSpc>
                <a:spcPct val="80000"/>
              </a:lnSpc>
              <a:spcBef>
                <a:spcPts val="1200"/>
              </a:spcBef>
              <a:spcAft>
                <a:spcPts val="200"/>
              </a:spcAft>
              <a:buSzPct val="100000"/>
              <a:buFont typeface="Arial" panose="020B0604020202020204" pitchFamily="34" charset="0"/>
              <a:buChar char="•"/>
            </a:pPr>
            <a:r>
              <a:rPr lang="fr-CA" sz="2000" dirty="0" smtClean="0"/>
              <a:t>« Transition </a:t>
            </a:r>
            <a:r>
              <a:rPr lang="fr-CA" sz="2000" dirty="0"/>
              <a:t>scolaire : </a:t>
            </a:r>
            <a:r>
              <a:rPr lang="fr-CA" sz="2000" dirty="0" smtClean="0"/>
              <a:t>regard </a:t>
            </a:r>
            <a:r>
              <a:rPr lang="fr-CA" sz="2000" dirty="0"/>
              <a:t>sur les actions portées par les regroupements locaux de </a:t>
            </a:r>
            <a:r>
              <a:rPr lang="fr-CA" sz="2000" dirty="0" smtClean="0"/>
              <a:t>partenaires » </a:t>
            </a:r>
            <a:endParaRPr lang="fr-CA" sz="2000" dirty="0"/>
          </a:p>
          <a:p>
            <a:pPr marL="171450" lvl="1" indent="-171450" fontAlgn="base">
              <a:lnSpc>
                <a:spcPct val="80000"/>
              </a:lnSpc>
              <a:spcBef>
                <a:spcPts val="1200"/>
              </a:spcBef>
              <a:spcAft>
                <a:spcPts val="200"/>
              </a:spcAft>
              <a:buSzPct val="100000"/>
              <a:buFont typeface="Arial" panose="020B0604020202020204" pitchFamily="34" charset="0"/>
              <a:buChar char="•"/>
            </a:pPr>
            <a:r>
              <a:rPr lang="fr-CA" sz="2000" dirty="0"/>
              <a:t>« Transition scolaire : </a:t>
            </a:r>
            <a:r>
              <a:rPr lang="fr-FR" sz="2000" dirty="0" smtClean="0"/>
              <a:t>recension </a:t>
            </a:r>
            <a:r>
              <a:rPr lang="fr-FR" sz="2000" dirty="0"/>
              <a:t>des actions menées </a:t>
            </a:r>
            <a:r>
              <a:rPr lang="fr-CA" sz="2000" dirty="0"/>
              <a:t>par les instances de concertation </a:t>
            </a:r>
            <a:r>
              <a:rPr lang="fr-CA" sz="2000" dirty="0" smtClean="0"/>
              <a:t>régionales</a:t>
            </a:r>
            <a:r>
              <a:rPr lang="fr-CA" sz="2000" dirty="0"/>
              <a:t> »</a:t>
            </a:r>
            <a:r>
              <a:rPr lang="fr-CA" sz="2800" dirty="0"/>
              <a:t> </a:t>
            </a:r>
          </a:p>
          <a:p>
            <a:r>
              <a:rPr lang="fr-CA" sz="2400" dirty="0" smtClean="0">
                <a:solidFill>
                  <a:schemeClr val="accent1"/>
                </a:solidFill>
              </a:rPr>
              <a:t>Une thématique sur </a:t>
            </a:r>
            <a:r>
              <a:rPr lang="fr-CA" sz="2400" dirty="0">
                <a:solidFill>
                  <a:schemeClr val="accent1"/>
                </a:solidFill>
              </a:rPr>
              <a:t>la transition </a:t>
            </a:r>
            <a:r>
              <a:rPr lang="fr-CA" sz="2400" dirty="0" smtClean="0">
                <a:solidFill>
                  <a:schemeClr val="accent1"/>
                </a:solidFill>
              </a:rPr>
              <a:t>scolaire</a:t>
            </a:r>
            <a:endParaRPr lang="fr-CA" sz="2400" dirty="0">
              <a:solidFill>
                <a:schemeClr val="accent1"/>
              </a:solidFill>
            </a:endParaRPr>
          </a:p>
          <a:p>
            <a:pPr marL="171450" lvl="1" indent="-171450" fontAlgn="base">
              <a:lnSpc>
                <a:spcPct val="70000"/>
              </a:lnSpc>
              <a:spcBef>
                <a:spcPts val="1200"/>
              </a:spcBef>
              <a:spcAft>
                <a:spcPts val="200"/>
              </a:spcAft>
              <a:buSzPct val="100000"/>
              <a:buFont typeface="Arial" panose="020B0604020202020204" pitchFamily="34" charset="0"/>
              <a:buChar char="•"/>
            </a:pPr>
            <a:r>
              <a:rPr lang="fr-CA" sz="2000" dirty="0" smtClean="0"/>
              <a:t>Synthèse des documents produits</a:t>
            </a:r>
            <a:endParaRPr lang="fr-CA" sz="2000" dirty="0"/>
          </a:p>
          <a:p>
            <a:pPr marL="171450" lvl="1" indent="-171450" fontAlgn="base">
              <a:lnSpc>
                <a:spcPct val="70000"/>
              </a:lnSpc>
              <a:spcBef>
                <a:spcPts val="1200"/>
              </a:spcBef>
              <a:spcAft>
                <a:spcPts val="200"/>
              </a:spcAft>
              <a:buSzPct val="100000"/>
              <a:buFont typeface="Arial" panose="020B0604020202020204" pitchFamily="34" charset="0"/>
              <a:buChar char="•"/>
            </a:pPr>
            <a:r>
              <a:rPr lang="fr-CA" sz="2000" dirty="0"/>
              <a:t>Lien vers des ressources </a:t>
            </a:r>
            <a:r>
              <a:rPr lang="fr-CA" sz="2000" dirty="0" smtClean="0"/>
              <a:t>utiles</a:t>
            </a:r>
            <a:endParaRPr lang="fr-CA" sz="2000" dirty="0"/>
          </a:p>
          <a:p>
            <a:pPr marL="171450" lvl="1" indent="-171450" fontAlgn="base">
              <a:lnSpc>
                <a:spcPct val="70000"/>
              </a:lnSpc>
              <a:spcBef>
                <a:spcPts val="1200"/>
              </a:spcBef>
              <a:spcAft>
                <a:spcPts val="200"/>
              </a:spcAft>
              <a:buSzPct val="100000"/>
              <a:buFont typeface="Arial" panose="020B0604020202020204" pitchFamily="34" charset="0"/>
              <a:buChar char="•"/>
            </a:pPr>
            <a:r>
              <a:rPr lang="fr-CA" sz="2000" dirty="0"/>
              <a:t>Liens vers des actions réalisées dans les communautés locales et régionales en transition </a:t>
            </a:r>
            <a:r>
              <a:rPr lang="fr-CA" sz="2000" dirty="0" smtClean="0"/>
              <a:t>scolaire</a:t>
            </a:r>
          </a:p>
        </p:txBody>
      </p:sp>
      <p:sp>
        <p:nvSpPr>
          <p:cNvPr id="21" name="Rectangle 20"/>
          <p:cNvSpPr/>
          <p:nvPr>
            <p:custDataLst>
              <p:tags r:id="rId3"/>
            </p:custDataLst>
          </p:nvPr>
        </p:nvSpPr>
        <p:spPr>
          <a:xfrm>
            <a:off x="8545810" y="2335205"/>
            <a:ext cx="3064023" cy="3315780"/>
          </a:xfrm>
          <a:prstGeom prst="rect">
            <a:avLst/>
          </a:prstGeom>
        </p:spPr>
        <p:txBody>
          <a:bodyPr wrap="square">
            <a:spAutoFit/>
          </a:bodyPr>
          <a:lstStyle/>
          <a:p>
            <a:pPr marL="0" lvl="1" indent="0" fontAlgn="base">
              <a:lnSpc>
                <a:spcPct val="60000"/>
              </a:lnSpc>
              <a:spcBef>
                <a:spcPts val="1200"/>
              </a:spcBef>
              <a:spcAft>
                <a:spcPts val="200"/>
              </a:spcAft>
              <a:buSzPct val="100000"/>
              <a:buNone/>
            </a:pPr>
            <a:r>
              <a:rPr lang="fr-CA" sz="2400" dirty="0">
                <a:solidFill>
                  <a:schemeClr val="accent1"/>
                </a:solidFill>
              </a:rPr>
              <a:t>Publics cibles</a:t>
            </a:r>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smtClean="0"/>
              <a:t>IR-PE </a:t>
            </a:r>
            <a:r>
              <a:rPr lang="fr-CA" dirty="0"/>
              <a:t>et IRC	</a:t>
            </a:r>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a:t>RLP </a:t>
            </a:r>
            <a:endParaRPr lang="fr-CA" dirty="0" smtClean="0"/>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smtClean="0"/>
              <a:t>Partenaires </a:t>
            </a:r>
            <a:r>
              <a:rPr lang="fr-CA" dirty="0"/>
              <a:t>nationaux</a:t>
            </a:r>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a:t>Agents en transition scolaire</a:t>
            </a:r>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a:t>Ministères</a:t>
            </a:r>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a:t>Milieu </a:t>
            </a:r>
            <a:r>
              <a:rPr lang="fr-CA" dirty="0" smtClean="0"/>
              <a:t>scolaire</a:t>
            </a:r>
          </a:p>
          <a:p>
            <a:pPr marL="171450" lvl="1" indent="-171450" fontAlgn="base">
              <a:lnSpc>
                <a:spcPct val="70000"/>
              </a:lnSpc>
              <a:spcBef>
                <a:spcPts val="1200"/>
              </a:spcBef>
              <a:spcAft>
                <a:spcPts val="200"/>
              </a:spcAft>
              <a:buSzPct val="100000"/>
              <a:buFont typeface="Arial" panose="020B0604020202020204" pitchFamily="34" charset="0"/>
              <a:buChar char="•"/>
            </a:pPr>
            <a:r>
              <a:rPr lang="fr-CA" dirty="0" smtClean="0"/>
              <a:t>Agents Avenir d’enfants / Coordonnateurs de regroupements</a:t>
            </a:r>
            <a:endParaRPr lang="fr-CA" dirty="0"/>
          </a:p>
        </p:txBody>
      </p:sp>
      <p:cxnSp>
        <p:nvCxnSpPr>
          <p:cNvPr id="22" name="Connecteur droit 21"/>
          <p:cNvCxnSpPr/>
          <p:nvPr>
            <p:custDataLst>
              <p:tags r:id="rId4"/>
            </p:custDataLst>
          </p:nvPr>
        </p:nvCxnSpPr>
        <p:spPr>
          <a:xfrm>
            <a:off x="8491787" y="2105733"/>
            <a:ext cx="19733" cy="3654987"/>
          </a:xfrm>
          <a:prstGeom prst="line">
            <a:avLst/>
          </a:prstGeom>
        </p:spPr>
        <p:style>
          <a:lnRef idx="1">
            <a:schemeClr val="accent1"/>
          </a:lnRef>
          <a:fillRef idx="0">
            <a:schemeClr val="accent1"/>
          </a:fillRef>
          <a:effectRef idx="0">
            <a:schemeClr val="accent1"/>
          </a:effectRef>
          <a:fontRef idx="minor">
            <a:schemeClr val="tx1"/>
          </a:fontRef>
        </p:style>
      </p:cxnSp>
      <p:pic>
        <p:nvPicPr>
          <p:cNvPr id="23" name="Image 22"/>
          <p:cNvPicPr>
            <a:picLocks noChangeAspect="1"/>
          </p:cNvPicPr>
          <p:nvPr>
            <p:custDataLst>
              <p:tags r:id="rId5"/>
            </p:custDataLst>
          </p:nvPr>
        </p:nvPicPr>
        <p:blipFill>
          <a:blip r:embed="rId8"/>
          <a:stretch>
            <a:fillRect/>
          </a:stretch>
        </p:blipFill>
        <p:spPr>
          <a:xfrm>
            <a:off x="10450180" y="2251109"/>
            <a:ext cx="1113933" cy="1113933"/>
          </a:xfrm>
          <a:prstGeom prst="rect">
            <a:avLst/>
          </a:prstGeom>
        </p:spPr>
      </p:pic>
    </p:spTree>
    <p:extLst>
      <p:ext uri="{BB962C8B-B14F-4D97-AF65-F5344CB8AC3E}">
        <p14:creationId xmlns:p14="http://schemas.microsoft.com/office/powerpoint/2010/main" val="37890244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r>
              <a:rPr lang="fr-FR" sz="4400" b="1" dirty="0"/>
              <a:t>Réalisations et outils des partenaires en petite enfance</a:t>
            </a:r>
            <a:endParaRPr lang="fr-CA" sz="4400" b="1" dirty="0"/>
          </a:p>
        </p:txBody>
      </p:sp>
      <p:pic>
        <p:nvPicPr>
          <p:cNvPr id="4" name="Image 3" descr="C:\Users\gagnek\Pictures\logo AgirTOT\logos_Agir_tot_CMYK_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6581" y="3444786"/>
            <a:ext cx="3675529" cy="1575453"/>
          </a:xfrm>
          <a:prstGeom prst="rect">
            <a:avLst/>
          </a:prstGeom>
          <a:noFill/>
          <a:ln>
            <a:noFill/>
          </a:ln>
        </p:spPr>
      </p:pic>
      <p:sp>
        <p:nvSpPr>
          <p:cNvPr id="2" name="ZoneTexte 1"/>
          <p:cNvSpPr txBox="1"/>
          <p:nvPr/>
        </p:nvSpPr>
        <p:spPr>
          <a:xfrm>
            <a:off x="1194457" y="2477858"/>
            <a:ext cx="9159778" cy="707886"/>
          </a:xfrm>
          <a:prstGeom prst="rect">
            <a:avLst/>
          </a:prstGeom>
          <a:noFill/>
        </p:spPr>
        <p:txBody>
          <a:bodyPr wrap="square" rtlCol="0">
            <a:spAutoFit/>
          </a:bodyPr>
          <a:lstStyle/>
          <a:p>
            <a:pPr algn="ctr"/>
            <a:r>
              <a:rPr lang="fr-CA" sz="2000" dirty="0" smtClean="0"/>
              <a:t>Des outils développés par des regroupements locaux de partenaires </a:t>
            </a:r>
            <a:br>
              <a:rPr lang="fr-CA" sz="2000" dirty="0" smtClean="0"/>
            </a:br>
            <a:r>
              <a:rPr lang="fr-CA" sz="2000" dirty="0" smtClean="0"/>
              <a:t>sont présentés sur le site</a:t>
            </a:r>
            <a:endParaRPr lang="fr-CA" sz="2000" dirty="0"/>
          </a:p>
        </p:txBody>
      </p:sp>
    </p:spTree>
    <p:extLst>
      <p:ext uri="{BB962C8B-B14F-4D97-AF65-F5344CB8AC3E}">
        <p14:creationId xmlns:p14="http://schemas.microsoft.com/office/powerpoint/2010/main" val="367187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742950"/>
            <a:ext cx="10897362" cy="1205431"/>
          </a:xfrm>
        </p:spPr>
        <p:txBody>
          <a:bodyPr>
            <a:normAutofit fontScale="90000"/>
          </a:bodyPr>
          <a:lstStyle/>
          <a:p>
            <a:pPr lvl="0"/>
            <a:r>
              <a:rPr lang="fr-CA" sz="4400" b="1" dirty="0"/>
              <a:t>Une </a:t>
            </a:r>
            <a:r>
              <a:rPr lang="fr-CA" sz="4400" b="1" dirty="0" smtClean="0">
                <a:solidFill>
                  <a:schemeClr val="tx1"/>
                </a:solidFill>
              </a:rPr>
              <a:t>analyse</a:t>
            </a:r>
            <a:r>
              <a:rPr lang="fr-CA" sz="4400" b="1" dirty="0"/>
              <a:t> </a:t>
            </a:r>
            <a:r>
              <a:rPr lang="fr-CA" sz="4400" b="1" dirty="0" smtClean="0"/>
              <a:t>des </a:t>
            </a:r>
            <a:r>
              <a:rPr lang="fr-CA" sz="4400" b="1" dirty="0"/>
              <a:t>actions en transition scolaire </a:t>
            </a:r>
            <a:r>
              <a:rPr lang="fr-CA" b="1" dirty="0" smtClean="0"/>
              <a:t/>
            </a:r>
            <a:br>
              <a:rPr lang="fr-CA" b="1" dirty="0" smtClean="0"/>
            </a:br>
            <a:r>
              <a:rPr lang="fr-CA" sz="5400" dirty="0" smtClean="0">
                <a:solidFill>
                  <a:schemeClr val="accent1"/>
                </a:solidFill>
              </a:rPr>
              <a:t>Quoi?</a:t>
            </a:r>
            <a:endParaRPr lang="fr-CA" dirty="0">
              <a:solidFill>
                <a:schemeClr val="accent1"/>
              </a:solidFill>
            </a:endParaRPr>
          </a:p>
        </p:txBody>
      </p:sp>
      <p:sp>
        <p:nvSpPr>
          <p:cNvPr id="3" name="Espace réservé du contenu 2"/>
          <p:cNvSpPr>
            <a:spLocks noGrp="1"/>
          </p:cNvSpPr>
          <p:nvPr>
            <p:ph idx="1"/>
            <p:custDataLst>
              <p:tags r:id="rId2"/>
            </p:custDataLst>
          </p:nvPr>
        </p:nvSpPr>
        <p:spPr>
          <a:xfrm>
            <a:off x="1024127" y="2401339"/>
            <a:ext cx="9720073" cy="3624349"/>
          </a:xfrm>
        </p:spPr>
        <p:txBody>
          <a:bodyPr>
            <a:normAutofit/>
          </a:bodyPr>
          <a:lstStyle/>
          <a:p>
            <a:pPr marL="550863" indent="-457200">
              <a:buFont typeface="Arial" panose="020B0604020202020204" pitchFamily="34" charset="0"/>
              <a:buChar char="•"/>
            </a:pPr>
            <a:r>
              <a:rPr lang="fr-CA" sz="2800" dirty="0" smtClean="0"/>
              <a:t>Les actions </a:t>
            </a:r>
            <a:r>
              <a:rPr lang="fr-CA" sz="2800" dirty="0"/>
              <a:t>des </a:t>
            </a:r>
            <a:r>
              <a:rPr lang="fr-CA" sz="2800" dirty="0" smtClean="0"/>
              <a:t>regroupements soutenues par Avenir d’enfants. </a:t>
            </a:r>
          </a:p>
          <a:p>
            <a:pPr marL="550863" indent="-457200">
              <a:buFont typeface="Arial" panose="020B0604020202020204" pitchFamily="34" charset="0"/>
              <a:buChar char="•"/>
            </a:pPr>
            <a:r>
              <a:rPr lang="fr-CA" sz="2800" dirty="0" smtClean="0"/>
              <a:t>Les apprentissages liés à la </a:t>
            </a:r>
            <a:r>
              <a:rPr lang="fr-CA" sz="2800" dirty="0"/>
              <a:t>mise en œuvre ainsi que les retombées des actions </a:t>
            </a:r>
            <a:r>
              <a:rPr lang="fr-CA" sz="2800" dirty="0" smtClean="0"/>
              <a:t>évaluées par les regroupements. </a:t>
            </a:r>
          </a:p>
          <a:p>
            <a:pPr marL="550863" indent="-457200">
              <a:buFont typeface="Arial" panose="020B0604020202020204" pitchFamily="34" charset="0"/>
              <a:buChar char="•"/>
            </a:pPr>
            <a:r>
              <a:rPr lang="fr-CA" sz="2800" dirty="0" smtClean="0"/>
              <a:t>Les </a:t>
            </a:r>
            <a:r>
              <a:rPr lang="fr-CA" sz="2800" dirty="0"/>
              <a:t>actions et les intentions des </a:t>
            </a:r>
            <a:r>
              <a:rPr lang="fr-CA" sz="2800" dirty="0" smtClean="0"/>
              <a:t>instances régionales en petite enfance (IR-</a:t>
            </a:r>
            <a:r>
              <a:rPr lang="fr-FR" sz="2800" dirty="0" smtClean="0"/>
              <a:t>PE</a:t>
            </a:r>
            <a:r>
              <a:rPr lang="fr-CA" sz="2800" dirty="0" smtClean="0"/>
              <a:t>) </a:t>
            </a:r>
            <a:r>
              <a:rPr lang="fr-CA" sz="2800" dirty="0"/>
              <a:t>et des </a:t>
            </a:r>
            <a:r>
              <a:rPr lang="fr-CA" sz="2800" dirty="0" smtClean="0"/>
              <a:t>Instances régionales de concertation en persévérance scolaire (IRC).</a:t>
            </a:r>
            <a:endParaRPr lang="fr-CA" sz="2800" dirty="0"/>
          </a:p>
          <a:p>
            <a:pPr marL="550863" indent="-457200">
              <a:buFont typeface="Arial" panose="020B0604020202020204" pitchFamily="34" charset="0"/>
              <a:buChar char="•"/>
            </a:pPr>
            <a:endParaRPr lang="fr-CA" sz="2800" dirty="0" smtClean="0"/>
          </a:p>
        </p:txBody>
      </p:sp>
    </p:spTree>
    <p:extLst>
      <p:ext uri="{BB962C8B-B14F-4D97-AF65-F5344CB8AC3E}">
        <p14:creationId xmlns:p14="http://schemas.microsoft.com/office/powerpoint/2010/main" val="347536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742950"/>
            <a:ext cx="11000232" cy="1205431"/>
          </a:xfrm>
        </p:spPr>
        <p:txBody>
          <a:bodyPr>
            <a:normAutofit fontScale="90000"/>
          </a:bodyPr>
          <a:lstStyle/>
          <a:p>
            <a:pPr lvl="0"/>
            <a:r>
              <a:rPr lang="fr-CA" sz="4400" b="1" dirty="0"/>
              <a:t>Une </a:t>
            </a:r>
            <a:r>
              <a:rPr lang="fr-CA" sz="4400" b="1" dirty="0">
                <a:solidFill>
                  <a:schemeClr val="tx1"/>
                </a:solidFill>
              </a:rPr>
              <a:t>analyse </a:t>
            </a:r>
            <a:r>
              <a:rPr lang="fr-CA" sz="4400" b="1" dirty="0" smtClean="0"/>
              <a:t>des </a:t>
            </a:r>
            <a:r>
              <a:rPr lang="fr-CA" sz="4400" b="1" dirty="0"/>
              <a:t>actions en transition scolaire </a:t>
            </a:r>
            <a:r>
              <a:rPr lang="fr-CA" sz="5400" dirty="0" smtClean="0">
                <a:solidFill>
                  <a:schemeClr val="accent1"/>
                </a:solidFill>
              </a:rPr>
              <a:t>Pourquoi?</a:t>
            </a:r>
            <a:endParaRPr lang="fr-CA" sz="5400" dirty="0">
              <a:solidFill>
                <a:schemeClr val="accent1"/>
              </a:solidFill>
            </a:endParaRPr>
          </a:p>
        </p:txBody>
      </p:sp>
      <p:sp>
        <p:nvSpPr>
          <p:cNvPr id="3" name="Espace réservé du contenu 2"/>
          <p:cNvSpPr>
            <a:spLocks noGrp="1"/>
          </p:cNvSpPr>
          <p:nvPr>
            <p:ph idx="1"/>
            <p:custDataLst>
              <p:tags r:id="rId2"/>
            </p:custDataLst>
          </p:nvPr>
        </p:nvSpPr>
        <p:spPr>
          <a:xfrm>
            <a:off x="1024128" y="2146762"/>
            <a:ext cx="9720073" cy="3773978"/>
          </a:xfrm>
        </p:spPr>
        <p:txBody>
          <a:bodyPr>
            <a:normAutofit/>
          </a:bodyPr>
          <a:lstStyle/>
          <a:p>
            <a:endParaRPr lang="fr-CA" sz="2800" dirty="0" smtClean="0"/>
          </a:p>
          <a:p>
            <a:r>
              <a:rPr lang="fr-CA" sz="2800" dirty="0" smtClean="0"/>
              <a:t>Pour permettre aux acteurs concernés :</a:t>
            </a:r>
            <a:endParaRPr lang="fr-CA" sz="2800" dirty="0"/>
          </a:p>
          <a:p>
            <a:pPr marL="631825" indent="-457200">
              <a:buFont typeface="Arial" panose="020B0604020202020204" pitchFamily="34" charset="0"/>
              <a:buChar char="•"/>
            </a:pPr>
            <a:r>
              <a:rPr lang="fr-CA" sz="2800" dirty="0" smtClean="0"/>
              <a:t>d’alimenter leurs </a:t>
            </a:r>
            <a:r>
              <a:rPr lang="fr-CA" sz="2800" dirty="0"/>
              <a:t>réflexions </a:t>
            </a:r>
            <a:r>
              <a:rPr lang="fr-CA" sz="2800" dirty="0" smtClean="0"/>
              <a:t>autour de cette thématique;</a:t>
            </a:r>
            <a:endParaRPr lang="fr-CA" sz="2800" dirty="0"/>
          </a:p>
          <a:p>
            <a:pPr marL="631825" indent="-457200">
              <a:buFont typeface="Arial" panose="020B0604020202020204" pitchFamily="34" charset="0"/>
              <a:buChar char="•"/>
            </a:pPr>
            <a:r>
              <a:rPr lang="fr-CA" sz="2800" dirty="0" smtClean="0"/>
              <a:t>de </a:t>
            </a:r>
            <a:r>
              <a:rPr lang="fr-CA" sz="2800" dirty="0"/>
              <a:t>consolider leurs propres actions ou projets à la lumière des réflexions partagées </a:t>
            </a:r>
            <a:r>
              <a:rPr lang="fr-CA" sz="2800" dirty="0" smtClean="0"/>
              <a:t>dans cette analyse.</a:t>
            </a:r>
            <a:endParaRPr lang="fr-CA" sz="2800" dirty="0"/>
          </a:p>
        </p:txBody>
      </p:sp>
    </p:spTree>
    <p:extLst>
      <p:ext uri="{BB962C8B-B14F-4D97-AF65-F5344CB8AC3E}">
        <p14:creationId xmlns:p14="http://schemas.microsoft.com/office/powerpoint/2010/main" val="11366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742950"/>
            <a:ext cx="10965942" cy="1205431"/>
          </a:xfrm>
        </p:spPr>
        <p:txBody>
          <a:bodyPr>
            <a:normAutofit fontScale="90000"/>
          </a:bodyPr>
          <a:lstStyle/>
          <a:p>
            <a:pPr lvl="0"/>
            <a:r>
              <a:rPr lang="fr-CA" sz="4400" b="1" dirty="0"/>
              <a:t>Une </a:t>
            </a:r>
            <a:r>
              <a:rPr lang="fr-CA" sz="4400" b="1" dirty="0" smtClean="0">
                <a:solidFill>
                  <a:schemeClr val="tx1"/>
                </a:solidFill>
              </a:rPr>
              <a:t>analyse</a:t>
            </a:r>
            <a:r>
              <a:rPr lang="fr-CA" sz="4400" b="1" dirty="0"/>
              <a:t> </a:t>
            </a:r>
            <a:r>
              <a:rPr lang="fr-CA" sz="4400" b="1" dirty="0" smtClean="0"/>
              <a:t>des </a:t>
            </a:r>
            <a:r>
              <a:rPr lang="fr-CA" sz="4400" b="1" dirty="0"/>
              <a:t>actions en transition scolaire </a:t>
            </a:r>
            <a:r>
              <a:rPr lang="fr-CA" sz="5400" dirty="0" smtClean="0">
                <a:solidFill>
                  <a:schemeClr val="accent1"/>
                </a:solidFill>
              </a:rPr>
              <a:t>Comment?</a:t>
            </a:r>
            <a:endParaRPr lang="fr-CA" dirty="0">
              <a:solidFill>
                <a:schemeClr val="accent1"/>
              </a:solidFill>
            </a:endParaRPr>
          </a:p>
        </p:txBody>
      </p:sp>
      <p:sp>
        <p:nvSpPr>
          <p:cNvPr id="3" name="Espace réservé du contenu 2"/>
          <p:cNvSpPr>
            <a:spLocks noGrp="1"/>
          </p:cNvSpPr>
          <p:nvPr>
            <p:ph idx="1"/>
            <p:custDataLst>
              <p:tags r:id="rId2"/>
            </p:custDataLst>
          </p:nvPr>
        </p:nvSpPr>
        <p:spPr>
          <a:xfrm>
            <a:off x="1024128" y="2196577"/>
            <a:ext cx="10120122" cy="4023360"/>
          </a:xfrm>
        </p:spPr>
        <p:txBody>
          <a:bodyPr>
            <a:noAutofit/>
          </a:bodyPr>
          <a:lstStyle/>
          <a:p>
            <a:pPr marL="550863" indent="-457200">
              <a:buFont typeface="Arial" panose="020B0604020202020204" pitchFamily="34" charset="0"/>
              <a:buChar char="•"/>
            </a:pPr>
            <a:r>
              <a:rPr lang="fr-CA" sz="2800" dirty="0" smtClean="0"/>
              <a:t>Analyse des actions </a:t>
            </a:r>
            <a:r>
              <a:rPr lang="fr-CA" sz="2800" dirty="0"/>
              <a:t>en transition scolaire tirées des plans d’action et des rapports </a:t>
            </a:r>
            <a:r>
              <a:rPr lang="fr-CA" sz="2800" dirty="0" smtClean="0"/>
              <a:t>d’évaluation</a:t>
            </a:r>
            <a:endParaRPr lang="fr-CA" sz="2800" dirty="0"/>
          </a:p>
          <a:p>
            <a:pPr marL="550863" indent="-457200">
              <a:buFont typeface="Arial" panose="020B0604020202020204" pitchFamily="34" charset="0"/>
              <a:buChar char="•"/>
            </a:pPr>
            <a:r>
              <a:rPr lang="fr-CA" sz="2800" dirty="0" smtClean="0"/>
              <a:t>Recension des </a:t>
            </a:r>
            <a:r>
              <a:rPr lang="fr-CA" sz="2800" dirty="0"/>
              <a:t>intentions et </a:t>
            </a:r>
            <a:r>
              <a:rPr lang="fr-CA" sz="2800" dirty="0" smtClean="0"/>
              <a:t>des initiatives </a:t>
            </a:r>
            <a:r>
              <a:rPr lang="fr-CA" sz="2800" dirty="0"/>
              <a:t>régionales (</a:t>
            </a:r>
            <a:r>
              <a:rPr lang="fr-CA" sz="2800" dirty="0" smtClean="0"/>
              <a:t>IR</a:t>
            </a:r>
            <a:r>
              <a:rPr lang="fr-FR" sz="2800" dirty="0"/>
              <a:t>-PE</a:t>
            </a:r>
            <a:r>
              <a:rPr lang="fr-CA" sz="2800" dirty="0" smtClean="0"/>
              <a:t> et </a:t>
            </a:r>
            <a:r>
              <a:rPr lang="fr-CA" sz="2800" dirty="0"/>
              <a:t>IRC) (types d’actions, collaborations, etc</a:t>
            </a:r>
            <a:r>
              <a:rPr lang="fr-CA" sz="2800" dirty="0" smtClean="0"/>
              <a:t>.)</a:t>
            </a:r>
            <a:endParaRPr lang="fr-CA" sz="2800" dirty="0"/>
          </a:p>
          <a:p>
            <a:pPr marL="550863" lvl="0" indent="-457200">
              <a:buFont typeface="Arial" panose="020B0604020202020204" pitchFamily="34" charset="0"/>
              <a:buChar char="•"/>
            </a:pPr>
            <a:r>
              <a:rPr lang="fr-CA" sz="2800" dirty="0"/>
              <a:t>Réalisation </a:t>
            </a:r>
            <a:r>
              <a:rPr lang="fr-CA" sz="2800" dirty="0" smtClean="0"/>
              <a:t>de documents synthèses</a:t>
            </a:r>
          </a:p>
          <a:p>
            <a:pPr marL="550863" lvl="0" indent="-457200">
              <a:buFont typeface="Arial" panose="020B0604020202020204" pitchFamily="34" charset="0"/>
              <a:buChar char="•"/>
            </a:pPr>
            <a:r>
              <a:rPr lang="fr-CA" sz="2800" dirty="0" smtClean="0"/>
              <a:t>Réalisation </a:t>
            </a:r>
            <a:r>
              <a:rPr lang="fr-CA" sz="2800" dirty="0"/>
              <a:t>d’un résumé de la thématique pour le site </a:t>
            </a:r>
            <a:r>
              <a:rPr lang="fr-CA" sz="2800" dirty="0" smtClean="0">
                <a:hlinkClick r:id="rId5"/>
              </a:rPr>
              <a:t>agirtôt.org</a:t>
            </a:r>
            <a:r>
              <a:rPr lang="fr-CA" sz="2800" dirty="0" smtClean="0"/>
              <a:t> </a:t>
            </a:r>
            <a:endParaRPr lang="fr-CA" sz="2800" dirty="0"/>
          </a:p>
        </p:txBody>
      </p:sp>
    </p:spTree>
    <p:extLst>
      <p:ext uri="{BB962C8B-B14F-4D97-AF65-F5344CB8AC3E}">
        <p14:creationId xmlns:p14="http://schemas.microsoft.com/office/powerpoint/2010/main" val="925637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24128" y="396329"/>
            <a:ext cx="11167872" cy="1882813"/>
          </a:xfrm>
        </p:spPr>
        <p:txBody>
          <a:bodyPr>
            <a:normAutofit/>
          </a:bodyPr>
          <a:lstStyle/>
          <a:p>
            <a:pPr lvl="0"/>
            <a:r>
              <a:rPr lang="fr-CA" sz="4000" b="1" dirty="0"/>
              <a:t>Une </a:t>
            </a:r>
            <a:r>
              <a:rPr lang="fr-CA" sz="4000" b="1" dirty="0" smtClean="0"/>
              <a:t>analyse</a:t>
            </a:r>
            <a:r>
              <a:rPr lang="fr-CA" sz="4000" b="1" dirty="0"/>
              <a:t> </a:t>
            </a:r>
            <a:r>
              <a:rPr lang="fr-CA" sz="4000" b="1" dirty="0" smtClean="0"/>
              <a:t>des </a:t>
            </a:r>
            <a:r>
              <a:rPr lang="fr-CA" sz="4000" b="1" dirty="0"/>
              <a:t>actions en transition scolaire </a:t>
            </a:r>
            <a:r>
              <a:rPr lang="fr-CA" sz="4700" b="1" dirty="0" smtClean="0"/>
              <a:t/>
            </a:r>
            <a:br>
              <a:rPr lang="fr-CA" sz="4700" b="1" dirty="0" smtClean="0"/>
            </a:br>
            <a:r>
              <a:rPr lang="fr-CA" sz="4900" dirty="0" smtClean="0">
                <a:solidFill>
                  <a:schemeClr val="accent1"/>
                </a:solidFill>
              </a:rPr>
              <a:t>Qu’Est-ce qu’on cherche À SAVOIR?</a:t>
            </a:r>
            <a:endParaRPr lang="fr-CA" sz="4900" dirty="0">
              <a:solidFill>
                <a:schemeClr val="accent1"/>
              </a:solidFill>
            </a:endParaRPr>
          </a:p>
        </p:txBody>
      </p:sp>
      <p:sp>
        <p:nvSpPr>
          <p:cNvPr id="3" name="Espace réservé du contenu 2"/>
          <p:cNvSpPr>
            <a:spLocks noGrp="1"/>
          </p:cNvSpPr>
          <p:nvPr>
            <p:ph idx="1"/>
            <p:custDataLst>
              <p:tags r:id="rId2"/>
            </p:custDataLst>
          </p:nvPr>
        </p:nvSpPr>
        <p:spPr>
          <a:xfrm>
            <a:off x="1024128" y="2300886"/>
            <a:ext cx="10108692" cy="4023360"/>
          </a:xfrm>
        </p:spPr>
        <p:txBody>
          <a:bodyPr>
            <a:normAutofit/>
          </a:bodyPr>
          <a:lstStyle/>
          <a:p>
            <a:pPr marL="631825" lvl="1" indent="-457200">
              <a:spcBef>
                <a:spcPts val="1200"/>
              </a:spcBef>
              <a:spcAft>
                <a:spcPts val="200"/>
              </a:spcAft>
              <a:buSzPct val="100000"/>
              <a:buFont typeface="Arial" panose="020B0604020202020204" pitchFamily="34" charset="0"/>
              <a:buChar char="•"/>
            </a:pPr>
            <a:r>
              <a:rPr lang="fr-CA" sz="2800" dirty="0"/>
              <a:t>Qui sont les </a:t>
            </a:r>
            <a:r>
              <a:rPr lang="fr-CA" sz="2800" dirty="0" smtClean="0"/>
              <a:t>publics visés par </a:t>
            </a:r>
            <a:r>
              <a:rPr lang="fr-CA" sz="2800" dirty="0"/>
              <a:t>les actions en transition scolaire?</a:t>
            </a:r>
          </a:p>
          <a:p>
            <a:pPr marL="631825" lvl="1" indent="-457200">
              <a:spcBef>
                <a:spcPts val="1200"/>
              </a:spcBef>
              <a:spcAft>
                <a:spcPts val="200"/>
              </a:spcAft>
              <a:buSzPct val="100000"/>
              <a:buFont typeface="Arial" panose="020B0604020202020204" pitchFamily="34" charset="0"/>
              <a:buChar char="•"/>
            </a:pPr>
            <a:r>
              <a:rPr lang="fr-CA" sz="2800" dirty="0" smtClean="0"/>
              <a:t>Quels </a:t>
            </a:r>
            <a:r>
              <a:rPr lang="fr-CA" sz="2800" dirty="0"/>
              <a:t>sont les objectifs poursuivis par les actions en transition </a:t>
            </a:r>
            <a:r>
              <a:rPr lang="fr-CA" sz="2800" dirty="0" smtClean="0"/>
              <a:t>scolaire?</a:t>
            </a:r>
            <a:endParaRPr lang="fr-CA" sz="2800" dirty="0"/>
          </a:p>
          <a:p>
            <a:pPr marL="631825" lvl="1" indent="-457200">
              <a:spcBef>
                <a:spcPts val="1200"/>
              </a:spcBef>
              <a:spcAft>
                <a:spcPts val="200"/>
              </a:spcAft>
              <a:buSzPct val="100000"/>
              <a:buFont typeface="Arial" panose="020B0604020202020204" pitchFamily="34" charset="0"/>
              <a:buChar char="•"/>
            </a:pPr>
            <a:r>
              <a:rPr lang="fr-CA" sz="2800" dirty="0"/>
              <a:t>Quels types d’actions sont mises en place en transition </a:t>
            </a:r>
            <a:r>
              <a:rPr lang="fr-CA" sz="2800" dirty="0" smtClean="0"/>
              <a:t>scolaire? </a:t>
            </a:r>
            <a:endParaRPr lang="fr-CA" sz="2800" dirty="0"/>
          </a:p>
          <a:p>
            <a:pPr marL="631825" lvl="1" indent="-457200">
              <a:spcBef>
                <a:spcPts val="1200"/>
              </a:spcBef>
              <a:spcAft>
                <a:spcPts val="200"/>
              </a:spcAft>
              <a:buSzPct val="100000"/>
              <a:buFont typeface="Arial" panose="020B0604020202020204" pitchFamily="34" charset="0"/>
              <a:buChar char="•"/>
            </a:pPr>
            <a:r>
              <a:rPr lang="fr-CA" sz="2800" dirty="0" smtClean="0"/>
              <a:t>Quels sont les acteurs impliqués </a:t>
            </a:r>
            <a:r>
              <a:rPr lang="fr-CA" sz="2800" dirty="0"/>
              <a:t>dans les actions en transition </a:t>
            </a:r>
            <a:r>
              <a:rPr lang="fr-CA" sz="2800" dirty="0" smtClean="0"/>
              <a:t>scolaire?</a:t>
            </a:r>
            <a:endParaRPr lang="fr-CA" sz="2800" dirty="0"/>
          </a:p>
          <a:p>
            <a:pPr marL="631825" indent="-457200">
              <a:buFont typeface="Arial" panose="020B0604020202020204" pitchFamily="34" charset="0"/>
              <a:buChar char="•"/>
            </a:pPr>
            <a:r>
              <a:rPr lang="fr-CA" sz="2800" dirty="0" smtClean="0"/>
              <a:t>Quels </a:t>
            </a:r>
            <a:r>
              <a:rPr lang="fr-CA" sz="2800" dirty="0"/>
              <a:t>sont les apprentissages issus des actions réalisées sur le </a:t>
            </a:r>
            <a:r>
              <a:rPr lang="fr-CA" sz="2800" dirty="0" smtClean="0"/>
              <a:t>terrain?</a:t>
            </a:r>
            <a:endParaRPr lang="fr-CA" sz="2800" dirty="0"/>
          </a:p>
        </p:txBody>
      </p:sp>
    </p:spTree>
    <p:extLst>
      <p:ext uri="{BB962C8B-B14F-4D97-AF65-F5344CB8AC3E}">
        <p14:creationId xmlns:p14="http://schemas.microsoft.com/office/powerpoint/2010/main" val="2233990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Définitions</a:t>
            </a:r>
            <a:endParaRPr lang="fr-CA" b="1" dirty="0"/>
          </a:p>
        </p:txBody>
      </p:sp>
    </p:spTree>
    <p:extLst>
      <p:ext uri="{BB962C8B-B14F-4D97-AF65-F5344CB8AC3E}">
        <p14:creationId xmlns:p14="http://schemas.microsoft.com/office/powerpoint/2010/main" val="32328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normAutofit/>
          </a:bodyPr>
          <a:lstStyle/>
          <a:p>
            <a:r>
              <a:rPr lang="fr-CA" sz="4000" b="1" dirty="0"/>
              <a:t>préparation à l’école et à la vie</a:t>
            </a:r>
            <a:br>
              <a:rPr lang="fr-CA" sz="4000" b="1" dirty="0"/>
            </a:br>
            <a:r>
              <a:rPr lang="fr-CA" sz="4000" b="1" dirty="0">
                <a:solidFill>
                  <a:schemeClr val="accent1"/>
                </a:solidFill>
              </a:rPr>
              <a:t>et</a:t>
            </a:r>
            <a:r>
              <a:rPr lang="fr-CA" sz="4000" b="1" dirty="0"/>
              <a:t> Transition scolaire </a:t>
            </a:r>
          </a:p>
        </p:txBody>
      </p:sp>
      <p:sp>
        <p:nvSpPr>
          <p:cNvPr id="5" name="Espace réservé du texte 4"/>
          <p:cNvSpPr>
            <a:spLocks noGrp="1"/>
          </p:cNvSpPr>
          <p:nvPr>
            <p:ph type="body" idx="1"/>
            <p:custDataLst>
              <p:tags r:id="rId2"/>
            </p:custDataLst>
          </p:nvPr>
        </p:nvSpPr>
        <p:spPr>
          <a:xfrm>
            <a:off x="1024128" y="1916746"/>
            <a:ext cx="4754880" cy="822960"/>
          </a:xfrm>
        </p:spPr>
        <p:txBody>
          <a:bodyPr/>
          <a:lstStyle/>
          <a:p>
            <a:r>
              <a:rPr lang="fr-CA" dirty="0" smtClean="0"/>
              <a:t>La préparation à l’école et à la vie</a:t>
            </a:r>
            <a:endParaRPr lang="fr-CA" dirty="0"/>
          </a:p>
        </p:txBody>
      </p:sp>
      <p:sp>
        <p:nvSpPr>
          <p:cNvPr id="6" name="Espace réservé du contenu 5"/>
          <p:cNvSpPr>
            <a:spLocks noGrp="1"/>
          </p:cNvSpPr>
          <p:nvPr>
            <p:ph sz="half" idx="2"/>
            <p:custDataLst>
              <p:tags r:id="rId3"/>
            </p:custDataLst>
          </p:nvPr>
        </p:nvSpPr>
        <p:spPr>
          <a:xfrm>
            <a:off x="1024128" y="2704898"/>
            <a:ext cx="4754880" cy="3341572"/>
          </a:xfrm>
        </p:spPr>
        <p:txBody>
          <a:bodyPr>
            <a:normAutofit fontScale="92500" lnSpcReduction="20000"/>
          </a:bodyPr>
          <a:lstStyle/>
          <a:p>
            <a:pPr marL="342900" lvl="1" indent="-342900" algn="just">
              <a:spcBef>
                <a:spcPts val="1200"/>
              </a:spcBef>
              <a:spcAft>
                <a:spcPts val="200"/>
              </a:spcAft>
              <a:buSzPct val="100000"/>
              <a:buFont typeface="Arial" panose="020B0604020202020204" pitchFamily="34" charset="0"/>
              <a:buChar char="•"/>
            </a:pPr>
            <a:r>
              <a:rPr lang="fr-FR" sz="2200" dirty="0" smtClean="0"/>
              <a:t>Elle concerne </a:t>
            </a:r>
            <a:r>
              <a:rPr lang="fr-FR" sz="2200" dirty="0"/>
              <a:t>la période de la naissance à la fin de la maternelle. </a:t>
            </a:r>
            <a:endParaRPr lang="fr-CA" sz="2200" dirty="0"/>
          </a:p>
          <a:p>
            <a:pPr marL="342900" lvl="1" indent="-342900" algn="just">
              <a:spcBef>
                <a:spcPts val="1200"/>
              </a:spcBef>
              <a:spcAft>
                <a:spcPts val="200"/>
              </a:spcAft>
              <a:buSzPct val="100000"/>
              <a:buFont typeface="Arial" panose="020B0604020202020204" pitchFamily="34" charset="0"/>
              <a:buChar char="•"/>
            </a:pPr>
            <a:r>
              <a:rPr lang="fr-FR" sz="2200" dirty="0" smtClean="0"/>
              <a:t>Elle repose </a:t>
            </a:r>
            <a:r>
              <a:rPr lang="fr-FR" sz="2200" dirty="0"/>
              <a:t>sur </a:t>
            </a:r>
            <a:r>
              <a:rPr lang="fr-FR" sz="2200" dirty="0" smtClean="0"/>
              <a:t>le développement </a:t>
            </a:r>
            <a:r>
              <a:rPr lang="fr-FR" sz="2200" dirty="0"/>
              <a:t>global de </a:t>
            </a:r>
            <a:r>
              <a:rPr lang="fr-FR" sz="2200" dirty="0" smtClean="0"/>
              <a:t>l’enfant, dans chacune des dimensions :</a:t>
            </a:r>
            <a:endParaRPr lang="fr-FR" sz="2200" dirty="0"/>
          </a:p>
          <a:p>
            <a:pPr marL="671513" lvl="3" indent="-223838" algn="just">
              <a:lnSpc>
                <a:spcPct val="120000"/>
              </a:lnSpc>
              <a:spcBef>
                <a:spcPts val="0"/>
              </a:spcBef>
              <a:spcAft>
                <a:spcPts val="0"/>
              </a:spcAft>
              <a:buSzPct val="100000"/>
              <a:buFont typeface="Tw Cen MT" panose="020B0602020104020603" pitchFamily="34" charset="0"/>
              <a:buChar char="–"/>
            </a:pPr>
            <a:r>
              <a:rPr lang="fr-FR" sz="1700" dirty="0" smtClean="0"/>
              <a:t>Motrice </a:t>
            </a:r>
            <a:r>
              <a:rPr lang="fr-FR" sz="1700" dirty="0"/>
              <a:t>et psychomotrice</a:t>
            </a:r>
          </a:p>
          <a:p>
            <a:pPr marL="671513" lvl="3" indent="-223838" algn="just">
              <a:lnSpc>
                <a:spcPct val="120000"/>
              </a:lnSpc>
              <a:spcBef>
                <a:spcPts val="0"/>
              </a:spcBef>
              <a:spcAft>
                <a:spcPts val="0"/>
              </a:spcAft>
              <a:buSzPct val="100000"/>
              <a:buFont typeface="Tw Cen MT" panose="020B0602020104020603" pitchFamily="34" charset="0"/>
              <a:buChar char="–"/>
            </a:pPr>
            <a:r>
              <a:rPr lang="fr-FR" sz="1700" dirty="0" smtClean="0"/>
              <a:t>Affective </a:t>
            </a:r>
            <a:r>
              <a:rPr lang="fr-FR" sz="1700" dirty="0"/>
              <a:t>et </a:t>
            </a:r>
            <a:r>
              <a:rPr lang="fr-FR" sz="1700" dirty="0" smtClean="0"/>
              <a:t>sociale</a:t>
            </a:r>
            <a:endParaRPr lang="fr-FR" sz="1700" dirty="0"/>
          </a:p>
          <a:p>
            <a:pPr marL="671513" lvl="3" indent="-223838" algn="just">
              <a:lnSpc>
                <a:spcPct val="120000"/>
              </a:lnSpc>
              <a:spcBef>
                <a:spcPts val="0"/>
              </a:spcBef>
              <a:spcAft>
                <a:spcPts val="0"/>
              </a:spcAft>
              <a:buSzPct val="100000"/>
              <a:buFont typeface="Tw Cen MT" panose="020B0602020104020603" pitchFamily="34" charset="0"/>
              <a:buChar char="–"/>
            </a:pPr>
            <a:r>
              <a:rPr lang="fr-FR" sz="1700" dirty="0" smtClean="0"/>
              <a:t>Cognitive </a:t>
            </a:r>
            <a:endParaRPr lang="fr-FR" sz="1700" dirty="0"/>
          </a:p>
          <a:p>
            <a:pPr marL="671513" lvl="3" indent="-223838" algn="just">
              <a:lnSpc>
                <a:spcPct val="120000"/>
              </a:lnSpc>
              <a:spcBef>
                <a:spcPts val="0"/>
              </a:spcBef>
              <a:spcAft>
                <a:spcPts val="0"/>
              </a:spcAft>
              <a:buSzPct val="100000"/>
              <a:buFont typeface="Tw Cen MT" panose="020B0602020104020603" pitchFamily="34" charset="0"/>
              <a:buChar char="–"/>
            </a:pPr>
            <a:r>
              <a:rPr lang="fr-FR" sz="1700" dirty="0" smtClean="0"/>
              <a:t>Langagière</a:t>
            </a:r>
            <a:endParaRPr lang="fr-CA" sz="1700" dirty="0"/>
          </a:p>
          <a:p>
            <a:pPr marL="342900" lvl="1" indent="-342900" algn="just">
              <a:spcBef>
                <a:spcPts val="1200"/>
              </a:spcBef>
              <a:spcAft>
                <a:spcPts val="200"/>
              </a:spcAft>
              <a:buSzPct val="100000"/>
              <a:buFont typeface="Arial" panose="020B0604020202020204" pitchFamily="34" charset="0"/>
              <a:buChar char="•"/>
            </a:pPr>
            <a:r>
              <a:rPr lang="fr-FR" sz="2200" dirty="0" smtClean="0"/>
              <a:t>Elle s’appuie sur </a:t>
            </a:r>
            <a:r>
              <a:rPr lang="fr-FR" sz="2200" dirty="0"/>
              <a:t>un ensemble de facteurs </a:t>
            </a:r>
            <a:r>
              <a:rPr lang="fr-FR" sz="2200" dirty="0" smtClean="0"/>
              <a:t>tels que la </a:t>
            </a:r>
            <a:r>
              <a:rPr lang="fr-FR" sz="2200" dirty="0"/>
              <a:t>contribution d</a:t>
            </a:r>
            <a:r>
              <a:rPr lang="fr-FR" sz="2200" dirty="0" smtClean="0"/>
              <a:t>e </a:t>
            </a:r>
            <a:r>
              <a:rPr lang="fr-FR" sz="2200" dirty="0"/>
              <a:t>l’enfant, </a:t>
            </a:r>
            <a:r>
              <a:rPr lang="fr-FR" sz="2200" dirty="0" smtClean="0"/>
              <a:t>de </a:t>
            </a:r>
            <a:r>
              <a:rPr lang="fr-FR" sz="2200" dirty="0"/>
              <a:t>sa famille, du milieu éducatif et </a:t>
            </a:r>
            <a:r>
              <a:rPr lang="fr-FR" sz="2200" dirty="0" smtClean="0"/>
              <a:t>de </a:t>
            </a:r>
            <a:r>
              <a:rPr lang="fr-FR" sz="2200" dirty="0"/>
              <a:t>la </a:t>
            </a:r>
            <a:r>
              <a:rPr lang="fr-FR" sz="2200" dirty="0" smtClean="0"/>
              <a:t>communauté.</a:t>
            </a:r>
            <a:endParaRPr lang="fr-CA" sz="2200" dirty="0"/>
          </a:p>
        </p:txBody>
      </p:sp>
      <p:sp>
        <p:nvSpPr>
          <p:cNvPr id="7" name="Espace réservé du texte 6"/>
          <p:cNvSpPr>
            <a:spLocks noGrp="1"/>
          </p:cNvSpPr>
          <p:nvPr>
            <p:ph type="body" sz="quarter" idx="3"/>
            <p:custDataLst>
              <p:tags r:id="rId4"/>
            </p:custDataLst>
          </p:nvPr>
        </p:nvSpPr>
        <p:spPr>
          <a:xfrm>
            <a:off x="5990888" y="1916746"/>
            <a:ext cx="4754880" cy="822960"/>
          </a:xfrm>
        </p:spPr>
        <p:txBody>
          <a:bodyPr/>
          <a:lstStyle/>
          <a:p>
            <a:r>
              <a:rPr lang="fr-CA" dirty="0" smtClean="0"/>
              <a:t>La transition scolaire</a:t>
            </a:r>
            <a:endParaRPr lang="fr-CA" dirty="0"/>
          </a:p>
        </p:txBody>
      </p:sp>
      <p:sp>
        <p:nvSpPr>
          <p:cNvPr id="8" name="Espace réservé du contenu 7"/>
          <p:cNvSpPr>
            <a:spLocks noGrp="1"/>
          </p:cNvSpPr>
          <p:nvPr>
            <p:ph sz="quarter" idx="4"/>
            <p:custDataLst>
              <p:tags r:id="rId5"/>
            </p:custDataLst>
          </p:nvPr>
        </p:nvSpPr>
        <p:spPr>
          <a:xfrm>
            <a:off x="5990888" y="2704898"/>
            <a:ext cx="4754880" cy="3341572"/>
          </a:xfrm>
        </p:spPr>
        <p:txBody>
          <a:bodyPr>
            <a:noAutofit/>
          </a:bodyPr>
          <a:lstStyle/>
          <a:p>
            <a:pPr marL="342900" lvl="1" indent="-342900" algn="just">
              <a:spcBef>
                <a:spcPts val="1200"/>
              </a:spcBef>
              <a:spcAft>
                <a:spcPts val="200"/>
              </a:spcAft>
              <a:buSzPct val="100000"/>
              <a:buFont typeface="Arial" panose="020B0604020202020204" pitchFamily="34" charset="0"/>
              <a:buChar char="•"/>
            </a:pPr>
            <a:r>
              <a:rPr lang="fr-FR" sz="2000" dirty="0" smtClean="0"/>
              <a:t>Elle réfère </a:t>
            </a:r>
            <a:r>
              <a:rPr lang="fr-FR" sz="2000" dirty="0"/>
              <a:t>au passage de l’enfant vers l’éducation préscolaire. </a:t>
            </a:r>
            <a:endParaRPr lang="fr-CA" sz="2000" dirty="0"/>
          </a:p>
          <a:p>
            <a:pPr marL="342900" lvl="1" indent="-342900" algn="just">
              <a:spcBef>
                <a:spcPts val="1200"/>
              </a:spcBef>
              <a:spcAft>
                <a:spcPts val="200"/>
              </a:spcAft>
              <a:buSzPct val="100000"/>
              <a:buFont typeface="Arial" panose="020B0604020202020204" pitchFamily="34" charset="0"/>
              <a:buChar char="•"/>
            </a:pPr>
            <a:r>
              <a:rPr lang="fr-FR" sz="2000" dirty="0"/>
              <a:t>Elle réfère au processus lors duquel l’enfant, sa famille ainsi que l’école s’adaptent tous pour favoriser la réussite de l’enfant, dès son entrée à l’école. </a:t>
            </a:r>
            <a:endParaRPr lang="fr-CA" sz="2000" dirty="0"/>
          </a:p>
          <a:p>
            <a:pPr marL="342900" lvl="1" indent="-342900" algn="just">
              <a:spcBef>
                <a:spcPts val="1200"/>
              </a:spcBef>
              <a:spcAft>
                <a:spcPts val="200"/>
              </a:spcAft>
              <a:buSzPct val="100000"/>
              <a:buFont typeface="Arial" panose="020B0604020202020204" pitchFamily="34" charset="0"/>
              <a:buChar char="•"/>
            </a:pPr>
            <a:r>
              <a:rPr lang="fr-FR" sz="2000" dirty="0"/>
              <a:t>Elle concerne la période pendant laquelle l’enfant s’adapte graduellement à son nouvel environnement physique, social et humain. Cela s’échelonne sur une période de 16 mois.</a:t>
            </a:r>
            <a:endParaRPr lang="fr-CA" sz="2000" dirty="0"/>
          </a:p>
        </p:txBody>
      </p:sp>
      <p:cxnSp>
        <p:nvCxnSpPr>
          <p:cNvPr id="3" name="Connecteur droit 2"/>
          <p:cNvCxnSpPr/>
          <p:nvPr>
            <p:custDataLst>
              <p:tags r:id="rId6"/>
            </p:custDataLst>
          </p:nvPr>
        </p:nvCxnSpPr>
        <p:spPr>
          <a:xfrm>
            <a:off x="5886584" y="2305743"/>
            <a:ext cx="0" cy="3335482"/>
          </a:xfrm>
          <a:prstGeom prst="line">
            <a:avLst/>
          </a:prstGeom>
        </p:spPr>
        <p:style>
          <a:lnRef idx="1">
            <a:schemeClr val="accent1"/>
          </a:lnRef>
          <a:fillRef idx="0">
            <a:schemeClr val="accent1"/>
          </a:fillRef>
          <a:effectRef idx="0">
            <a:schemeClr val="accent1"/>
          </a:effectRef>
          <a:fontRef idx="minor">
            <a:schemeClr val="tx1"/>
          </a:fontRef>
        </p:style>
      </p:cxnSp>
      <p:sp>
        <p:nvSpPr>
          <p:cNvPr id="2" name="ZoneTexte 1"/>
          <p:cNvSpPr txBox="1"/>
          <p:nvPr>
            <p:custDataLst>
              <p:tags r:id="rId7"/>
            </p:custDataLst>
          </p:nvPr>
        </p:nvSpPr>
        <p:spPr>
          <a:xfrm>
            <a:off x="1239371" y="6069748"/>
            <a:ext cx="6784489" cy="523220"/>
          </a:xfrm>
          <a:prstGeom prst="rect">
            <a:avLst/>
          </a:prstGeom>
          <a:noFill/>
        </p:spPr>
        <p:txBody>
          <a:bodyPr wrap="square" rtlCol="0">
            <a:spAutoFit/>
          </a:bodyPr>
          <a:lstStyle/>
          <a:p>
            <a:r>
              <a:rPr lang="fr-FR" sz="1400" dirty="0" smtClean="0"/>
              <a:t>Définition tirée et adaptée du </a:t>
            </a:r>
            <a:r>
              <a:rPr lang="fr-FR" sz="1400" dirty="0" smtClean="0">
                <a:hlinkClick r:id="rId10"/>
              </a:rPr>
              <a:t>Guide </a:t>
            </a:r>
            <a:r>
              <a:rPr lang="fr-FR" sz="1400" dirty="0">
                <a:hlinkClick r:id="rId10"/>
              </a:rPr>
              <a:t>pour soutenir une première transition scolaire de qualité : services de garde et </a:t>
            </a:r>
            <a:r>
              <a:rPr lang="fr-FR" sz="1400" dirty="0" smtClean="0">
                <a:hlinkClick r:id="rId10"/>
              </a:rPr>
              <a:t>école</a:t>
            </a:r>
            <a:endParaRPr lang="fr-CA" sz="1400" dirty="0"/>
          </a:p>
        </p:txBody>
      </p:sp>
    </p:spTree>
    <p:extLst>
      <p:ext uri="{BB962C8B-B14F-4D97-AF65-F5344CB8AC3E}">
        <p14:creationId xmlns:p14="http://schemas.microsoft.com/office/powerpoint/2010/main" val="12685913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8"/>
</p:tagLst>
</file>

<file path=ppt/tags/tag31.xml><?xml version="1.0" encoding="utf-8"?>
<p:tagLst xmlns:a="http://schemas.openxmlformats.org/drawingml/2006/main" xmlns:r="http://schemas.openxmlformats.org/officeDocument/2006/relationships" xmlns:p="http://schemas.openxmlformats.org/presentationml/2006/main">
  <p:tag name="NUM" val="9"/>
</p:tagLst>
</file>

<file path=ppt/tags/tag32.xml><?xml version="1.0" encoding="utf-8"?>
<p:tagLst xmlns:a="http://schemas.openxmlformats.org/drawingml/2006/main" xmlns:r="http://schemas.openxmlformats.org/officeDocument/2006/relationships" xmlns:p="http://schemas.openxmlformats.org/presentationml/2006/main">
  <p:tag name="NUM" val="10"/>
</p:tagLst>
</file>

<file path=ppt/tags/tag33.xml><?xml version="1.0" encoding="utf-8"?>
<p:tagLst xmlns:a="http://schemas.openxmlformats.org/drawingml/2006/main" xmlns:r="http://schemas.openxmlformats.org/officeDocument/2006/relationships" xmlns:p="http://schemas.openxmlformats.org/presentationml/2006/main">
  <p:tag name="NUM" val="11"/>
</p:tagLst>
</file>

<file path=ppt/tags/tag34.xml><?xml version="1.0" encoding="utf-8"?>
<p:tagLst xmlns:a="http://schemas.openxmlformats.org/drawingml/2006/main" xmlns:r="http://schemas.openxmlformats.org/officeDocument/2006/relationships" xmlns:p="http://schemas.openxmlformats.org/presentationml/2006/main">
  <p:tag name="NUM" val="13"/>
</p:tagLst>
</file>

<file path=ppt/tags/tag35.xml><?xml version="1.0" encoding="utf-8"?>
<p:tagLst xmlns:a="http://schemas.openxmlformats.org/drawingml/2006/main" xmlns:r="http://schemas.openxmlformats.org/officeDocument/2006/relationships" xmlns:p="http://schemas.openxmlformats.org/presentationml/2006/main">
  <p:tag name="NUM" val="14"/>
</p:tagLst>
</file>

<file path=ppt/tags/tag36.xml><?xml version="1.0" encoding="utf-8"?>
<p:tagLst xmlns:a="http://schemas.openxmlformats.org/drawingml/2006/main" xmlns:r="http://schemas.openxmlformats.org/officeDocument/2006/relationships" xmlns:p="http://schemas.openxmlformats.org/presentationml/2006/main">
  <p:tag name="NUM" val="18"/>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6"/>
</p:tagLst>
</file>

<file path=ppt/tags/tag61.xml><?xml version="1.0" encoding="utf-8"?>
<p:tagLst xmlns:a="http://schemas.openxmlformats.org/drawingml/2006/main" xmlns:r="http://schemas.openxmlformats.org/officeDocument/2006/relationships" xmlns:p="http://schemas.openxmlformats.org/presentationml/2006/main">
  <p:tag name="NUM" val="7"/>
</p:tagLst>
</file>

<file path=ppt/tags/tag62.xml><?xml version="1.0" encoding="utf-8"?>
<p:tagLst xmlns:a="http://schemas.openxmlformats.org/drawingml/2006/main" xmlns:r="http://schemas.openxmlformats.org/officeDocument/2006/relationships" xmlns:p="http://schemas.openxmlformats.org/presentationml/2006/main">
  <p:tag name="NUM" val="8"/>
</p:tagLst>
</file>

<file path=ppt/tags/tag63.xml><?xml version="1.0" encoding="utf-8"?>
<p:tagLst xmlns:a="http://schemas.openxmlformats.org/drawingml/2006/main" xmlns:r="http://schemas.openxmlformats.org/officeDocument/2006/relationships" xmlns:p="http://schemas.openxmlformats.org/presentationml/2006/main">
  <p:tag name="NUM" val="9"/>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5E096523D3334AA978F216F04D890B" ma:contentTypeVersion="5" ma:contentTypeDescription="Crée un document." ma:contentTypeScope="" ma:versionID="c24a9903b19d08441dfda485e6128d2e">
  <xsd:schema xmlns:xsd="http://www.w3.org/2001/XMLSchema" xmlns:xs="http://www.w3.org/2001/XMLSchema" xmlns:p="http://schemas.microsoft.com/office/2006/metadata/properties" xmlns:ns2="b348b4f9-fcda-4d1a-9b4f-f13080a274eb" xmlns:ns3="bc7d84f6-9ec2-4b36-b13f-092abc906722" targetNamespace="http://schemas.microsoft.com/office/2006/metadata/properties" ma:root="true" ma:fieldsID="f88e1f28358805bf73268d0916137e00" ns2:_="" ns3:_="">
    <xsd:import namespace="b348b4f9-fcda-4d1a-9b4f-f13080a274eb"/>
    <xsd:import namespace="bc7d84f6-9ec2-4b36-b13f-092abc906722"/>
    <xsd:element name="properties">
      <xsd:complexType>
        <xsd:sequence>
          <xsd:element name="documentManagement">
            <xsd:complexType>
              <xsd:all>
                <xsd:element ref="ns2:AEMandataireTaxHTField" minOccurs="0"/>
                <xsd:element ref="ns3:TaxCatchAll" minOccurs="0"/>
                <xsd:element ref="ns2:Commentaires_x0020__x002d__x0020_suivis" minOccurs="0"/>
                <xsd:element ref="ns2:Document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48b4f9-fcda-4d1a-9b4f-f13080a274eb" elementFormDefault="qualified">
    <xsd:import namespace="http://schemas.microsoft.com/office/2006/documentManagement/types"/>
    <xsd:import namespace="http://schemas.microsoft.com/office/infopath/2007/PartnerControls"/>
    <xsd:element name="AEMandataireTaxHTField" ma:index="9" nillable="true" ma:taxonomy="true" ma:internalName="AEMandataireTaxHTField" ma:taxonomyFieldName="AEMandataire" ma:displayName="Mandataire" ma:fieldId="{ca8d7505-5a67-4e10-8d62-308911594896}" ma:sspId="bc8e7295-0ddf-4dbc-9a45-4204e8a379db" ma:termSetId="69875eb9-ae5b-4608-a55f-d6aa66b77a59" ma:anchorId="00000000-0000-0000-0000-000000000000" ma:open="false" ma:isKeyword="false">
      <xsd:complexType>
        <xsd:sequence>
          <xsd:element ref="pc:Terms" minOccurs="0" maxOccurs="1"/>
        </xsd:sequence>
      </xsd:complexType>
    </xsd:element>
    <xsd:element name="Commentaires_x0020__x002d__x0020_suivis" ma:index="11" nillable="true" ma:displayName="Commentaires - suivis" ma:internalName="Commentaires_x0020__x002d__x0020_suivis">
      <xsd:simpleType>
        <xsd:restriction base="dms:Note">
          <xsd:maxLength value="255"/>
        </xsd:restriction>
      </xsd:simpleType>
    </xsd:element>
    <xsd:element name="Document_ID" ma:index="12" nillable="true" ma:displayName="Document_ID" ma:internalName="Document_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7d84f6-9ec2-4b36-b13f-092abc906722" elementFormDefault="qualified">
    <xsd:import namespace="http://schemas.microsoft.com/office/2006/documentManagement/types"/>
    <xsd:import namespace="http://schemas.microsoft.com/office/infopath/2007/PartnerControls"/>
    <xsd:element name="TaxCatchAll" ma:index="10" nillable="true" ma:displayName="Colonne Attraper tout de Taxonomie" ma:hidden="true" ma:list="{0d68bab8-8285-4238-8edd-06542e865248}" ma:internalName="TaxCatchAll" ma:showField="CatchAllData" ma:web="bc7d84f6-9ec2-4b36-b13f-092abc9067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aires_x0020__x002d__x0020_suivis xmlns="b348b4f9-fcda-4d1a-9b4f-f13080a274eb" xsi:nil="true"/>
    <Document_ID xmlns="b348b4f9-fcda-4d1a-9b4f-f13080a274eb" xsi:nil="true"/>
    <AEMandataireTaxHTField xmlns="b348b4f9-fcda-4d1a-9b4f-f13080a274eb">
      <Terms xmlns="http://schemas.microsoft.com/office/infopath/2007/PartnerControls"/>
    </AEMandataireTaxHTField>
    <TaxCatchAll xmlns="bc7d84f6-9ec2-4b36-b13f-092abc906722"/>
  </documentManagement>
</p:properties>
</file>

<file path=customXml/itemProps1.xml><?xml version="1.0" encoding="utf-8"?>
<ds:datastoreItem xmlns:ds="http://schemas.openxmlformats.org/officeDocument/2006/customXml" ds:itemID="{9BB15DD3-087F-4E55-9A42-50920FFC90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48b4f9-fcda-4d1a-9b4f-f13080a274eb"/>
    <ds:schemaRef ds:uri="bc7d84f6-9ec2-4b36-b13f-092abc906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36F18D-8694-4E3C-BE23-FAC9624CCF6A}">
  <ds:schemaRefs>
    <ds:schemaRef ds:uri="http://schemas.microsoft.com/sharepoint/v3/contenttype/forms"/>
  </ds:schemaRefs>
</ds:datastoreItem>
</file>

<file path=customXml/itemProps3.xml><?xml version="1.0" encoding="utf-8"?>
<ds:datastoreItem xmlns:ds="http://schemas.openxmlformats.org/officeDocument/2006/customXml" ds:itemID="{D21FFA14-88EC-4C82-B316-3F832549EDA6}">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bc7d84f6-9ec2-4b36-b13f-092abc906722"/>
    <ds:schemaRef ds:uri="b348b4f9-fcda-4d1a-9b4f-f13080a274e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5423</TotalTime>
  <Words>2616</Words>
  <Application>Microsoft Office PowerPoint</Application>
  <PresentationFormat>Grand écran</PresentationFormat>
  <Paragraphs>319</Paragraphs>
  <Slides>31</Slides>
  <Notes>29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31</vt:i4>
      </vt:variant>
    </vt:vector>
  </HeadingPairs>
  <TitlesOfParts>
    <vt:vector size="39" baseType="lpstr">
      <vt:lpstr>ＭＳ Ｐゴシック</vt:lpstr>
      <vt:lpstr>Arial</vt:lpstr>
      <vt:lpstr>Calibri</vt:lpstr>
      <vt:lpstr>Tw Cen MT</vt:lpstr>
      <vt:lpstr>Tw Cen MT Condensed</vt:lpstr>
      <vt:lpstr>Wingdings</vt:lpstr>
      <vt:lpstr>Wingdings 3</vt:lpstr>
      <vt:lpstr>Intégral</vt:lpstr>
      <vt:lpstr>Regard SUR Les actions EN  TRANSITION SCOLAIRE</vt:lpstr>
      <vt:lpstr>Mise en contexte</vt:lpstr>
      <vt:lpstr>Membres du comité de travail</vt:lpstr>
      <vt:lpstr>Une analyse des actions en transition scolaire  Quoi?</vt:lpstr>
      <vt:lpstr>Une analyse des actions en transition scolaire Pourquoi?</vt:lpstr>
      <vt:lpstr>Une analyse des actions en transition scolaire Comment?</vt:lpstr>
      <vt:lpstr>Une analyse des actions en transition scolaire  Qu’Est-ce qu’on cherche À SAVOIR?</vt:lpstr>
      <vt:lpstr>Définitions</vt:lpstr>
      <vt:lpstr>préparation à l’école et à la vie et Transition scolaire </vt:lpstr>
      <vt:lpstr>Continuum d’activités  visant la transition scolaire</vt:lpstr>
      <vt:lpstr>Transition scolaire :  recension des actions menées  par différentes instances régionales  </vt:lpstr>
      <vt:lpstr>Processus</vt:lpstr>
      <vt:lpstr>des actions menées  par différentes instances régionales</vt:lpstr>
      <vt:lpstr>Deux grands rôles au régional</vt:lpstr>
      <vt:lpstr>Deux grands rôles au régional</vt:lpstr>
      <vt:lpstr>Transition scolaire :  regard sur les actions  des regroupements locaux  de partenaires </vt:lpstr>
      <vt:lpstr>Processus</vt:lpstr>
      <vt:lpstr>LA base de données en quelques chiffres</vt:lpstr>
      <vt:lpstr>Qui sont les publics visés par les actions en transition scolaire?</vt:lpstr>
      <vt:lpstr>Quels OBJECTIFS ET types d’actions sont mis en place en transition scolaire? </vt:lpstr>
      <vt:lpstr>ACTEURS IMPLIQUéS dans les actions en transition scolaire</vt:lpstr>
      <vt:lpstr>Apprentissages issus  de rapports  sur des actions  en transition scolaire </vt:lpstr>
      <vt:lpstr>Contexte et méthodologie</vt:lpstr>
      <vt:lpstr>Des préoccupations partagées</vt:lpstr>
      <vt:lpstr>Des préoccupations partagées</vt:lpstr>
      <vt:lpstr>Des préoccupations partagées</vt:lpstr>
      <vt:lpstr>Des préoccupations partagées</vt:lpstr>
      <vt:lpstr>conclusion</vt:lpstr>
      <vt:lpstr>Extrants</vt:lpstr>
      <vt:lpstr>Une analyse à diffuser</vt:lpstr>
      <vt:lpstr>Réalisations et outils des partenaires en petite enfance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ANALYSE TRANSVERSALE SUR LA TRANSITION SCOLAIRE</dc:title>
  <dc:creator>Michèle Poirier</dc:creator>
  <cp:lastModifiedBy>Marie-Claude Labrie</cp:lastModifiedBy>
  <cp:revision>637</cp:revision>
  <cp:lastPrinted>2019-03-12T12:59:56Z</cp:lastPrinted>
  <dcterms:created xsi:type="dcterms:W3CDTF">2018-02-13T12:55:42Z</dcterms:created>
  <dcterms:modified xsi:type="dcterms:W3CDTF">2019-04-23T17:59:18Z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0x0101002A5E096523D3334AA978F216F04D890B</vt:lpwstr>
  </property>
  <property fmtid="{D5CDD505-2E9C-101B-9397-08002B2CF9AE}" pid="3" name="AEMandataire">
    <vt:lpwstr/>
  </property>
</Properties>
</file>