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52"/>
  </p:notesMasterIdLst>
  <p:sldIdLst>
    <p:sldId id="256" r:id="rId2"/>
    <p:sldId id="287" r:id="rId3"/>
    <p:sldId id="284" r:id="rId4"/>
    <p:sldId id="294" r:id="rId5"/>
    <p:sldId id="297" r:id="rId6"/>
    <p:sldId id="295" r:id="rId7"/>
    <p:sldId id="300" r:id="rId8"/>
    <p:sldId id="259" r:id="rId9"/>
    <p:sldId id="275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76" r:id="rId18"/>
    <p:sldId id="308" r:id="rId19"/>
    <p:sldId id="288" r:id="rId20"/>
    <p:sldId id="309" r:id="rId21"/>
    <p:sldId id="310" r:id="rId22"/>
    <p:sldId id="311" r:id="rId23"/>
    <p:sldId id="312" r:id="rId24"/>
    <p:sldId id="277" r:id="rId25"/>
    <p:sldId id="318" r:id="rId26"/>
    <p:sldId id="289" r:id="rId27"/>
    <p:sldId id="329" r:id="rId28"/>
    <p:sldId id="313" r:id="rId29"/>
    <p:sldId id="314" r:id="rId30"/>
    <p:sldId id="315" r:id="rId31"/>
    <p:sldId id="316" r:id="rId32"/>
    <p:sldId id="278" r:id="rId33"/>
    <p:sldId id="317" r:id="rId34"/>
    <p:sldId id="290" r:id="rId35"/>
    <p:sldId id="319" r:id="rId36"/>
    <p:sldId id="320" r:id="rId37"/>
    <p:sldId id="321" r:id="rId38"/>
    <p:sldId id="322" r:id="rId39"/>
    <p:sldId id="279" r:id="rId40"/>
    <p:sldId id="323" r:id="rId41"/>
    <p:sldId id="291" r:id="rId42"/>
    <p:sldId id="324" r:id="rId43"/>
    <p:sldId id="325" r:id="rId44"/>
    <p:sldId id="326" r:id="rId45"/>
    <p:sldId id="285" r:id="rId46"/>
    <p:sldId id="293" r:id="rId47"/>
    <p:sldId id="327" r:id="rId48"/>
    <p:sldId id="292" r:id="rId49"/>
    <p:sldId id="328" r:id="rId50"/>
    <p:sldId id="286" r:id="rId51"/>
  </p:sldIdLst>
  <p:sldSz cx="9144000" cy="6858000" type="screen4x3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E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FA69B8A-EB5E-4D31-91FE-AB7AE40D821B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7030E98-F772-4CEC-9FA2-6E71A2A464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677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290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894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65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101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760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48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530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631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1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17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6166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028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496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65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0930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0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98272A-BC1B-42A1-A76A-0222A8AC72AA}" type="datetimeFigureOut">
              <a:rPr lang="fr-CA" smtClean="0"/>
              <a:pPr/>
              <a:t>2020-01-15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A2C8FD-404B-4042-8C01-342859F7726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84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emf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0.emf"/><Relationship Id="rId4" Type="http://schemas.openxmlformats.org/officeDocument/2006/relationships/image" Target="../media/image56.jpeg"/><Relationship Id="rId9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>
            <p:custDataLst>
              <p:tags r:id="rId1"/>
            </p:custDataLst>
          </p:nvPr>
        </p:nvSpPr>
        <p:spPr>
          <a:xfrm>
            <a:off x="1115616" y="476672"/>
            <a:ext cx="7419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Partie 2 : Réinvestissement</a:t>
            </a:r>
          </a:p>
          <a:p>
            <a:pPr algn="ctr"/>
            <a:r>
              <a:rPr lang="fr-CA" sz="2800" dirty="0"/>
              <a:t>Journée de formation sur la gestion des émotions</a:t>
            </a:r>
          </a:p>
          <a:p>
            <a:pPr algn="ctr"/>
            <a:r>
              <a:rPr lang="fr-CA" sz="2800" dirty="0"/>
              <a:t>Présentation de l’outil pédagogique: </a:t>
            </a:r>
          </a:p>
          <a:p>
            <a:pPr algn="ctr"/>
            <a:r>
              <a:rPr lang="fr-CA" sz="2800" dirty="0"/>
              <a:t>« Il était une fois…mes émotions » </a:t>
            </a: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370576" cy="35782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8920"/>
            <a:ext cx="4327517" cy="25491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8C85166-6F27-4C21-A8B2-AF6A6304D49D}"/>
              </a:ext>
            </a:extLst>
          </p:cNvPr>
          <p:cNvSpPr txBox="1"/>
          <p:nvPr/>
        </p:nvSpPr>
        <p:spPr>
          <a:xfrm>
            <a:off x="4882890" y="557647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12 novembre 2019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9D364D-DBBE-4788-9EDD-53BD2282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0" y="1021945"/>
            <a:ext cx="4339770" cy="52852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ECB53EE-D6E7-436A-B1BF-C8C22ED9E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22" y="991360"/>
            <a:ext cx="4131812" cy="5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5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432E22-CE13-4D94-9CB7-14E6F484C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502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6233A98-D40E-413C-BBCC-F5424121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05" y="0"/>
            <a:ext cx="4931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6999F8E-1D6D-4966-9B6C-09979FBF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3731"/>
            <a:ext cx="7586915" cy="36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DE5F60-0EF9-4934-AB5A-1F28E298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87" y="913781"/>
            <a:ext cx="5589225" cy="50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ECDC4F6-A10A-4218-BE4B-A7B11193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53" y="0"/>
            <a:ext cx="5056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27D849E-3E39-4965-87D9-4BB159BD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42" y="0"/>
            <a:ext cx="550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0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79512" y="790254"/>
            <a:ext cx="78488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La joie (couleur jaune)</a:t>
            </a:r>
          </a:p>
          <a:p>
            <a:pPr algn="ctr"/>
            <a:endParaRPr lang="fr-CA" sz="1600" dirty="0"/>
          </a:p>
          <a:p>
            <a:pPr algn="just"/>
            <a:r>
              <a:rPr lang="fr-CA" sz="1600" dirty="0"/>
              <a:t>Extrait du livre: « La couleur des émotions »…</a:t>
            </a:r>
          </a:p>
          <a:p>
            <a:pPr algn="just"/>
            <a:r>
              <a:rPr lang="fr-CA" sz="1600" i="1" dirty="0"/>
              <a:t>La joie est contagieuse et merveilleuse.</a:t>
            </a:r>
          </a:p>
          <a:p>
            <a:pPr algn="just"/>
            <a:r>
              <a:rPr lang="fr-CA" sz="1600" i="1" dirty="0"/>
              <a:t>Elle brille comme un soleil et fait vibrer le cœur telle une abeille.</a:t>
            </a:r>
          </a:p>
          <a:p>
            <a:pPr algn="just"/>
            <a:r>
              <a:rPr lang="fr-CA" sz="1600" i="1" dirty="0"/>
              <a:t>Quand tu es joyeux, tu as envie de rire, de sauter, de jouer et de danser!</a:t>
            </a:r>
          </a:p>
          <a:p>
            <a:pPr algn="just"/>
            <a:r>
              <a:rPr lang="fr-CA" sz="1600" i="1" dirty="0"/>
              <a:t>Et tu veux partager ta gaieté avec ceux que tu aimes.</a:t>
            </a:r>
          </a:p>
          <a:p>
            <a:pPr algn="just"/>
            <a:endParaRPr lang="fr-CA" sz="1600" dirty="0"/>
          </a:p>
          <a:p>
            <a:pPr algn="ctr"/>
            <a:r>
              <a:rPr lang="fr-CA" sz="2000" b="1" dirty="0"/>
              <a:t>Prenons quelques instants pour se connecter à l’émotion de la joie. </a:t>
            </a:r>
          </a:p>
          <a:p>
            <a:r>
              <a:rPr lang="fr-CA" sz="1600" dirty="0"/>
              <a:t>« Qu’est-ce qui te fait rire, qu’est-ce qui te rend heureuse? Qu’est-ce qui te fait sourire, que fais-tu pour t’accorder du temps juste à toi, quelle image te vient en tête quand tu penses à la joie ».</a:t>
            </a:r>
          </a:p>
          <a:p>
            <a:endParaRPr lang="fr-CA" sz="1600" dirty="0"/>
          </a:p>
          <a:p>
            <a:pPr algn="just"/>
            <a:r>
              <a:rPr lang="fr-CA" sz="1600" dirty="0"/>
              <a:t>			Quelle musique, chanson te rend heureuse?</a:t>
            </a:r>
          </a:p>
          <a:p>
            <a:pPr algn="just"/>
            <a:r>
              <a:rPr lang="fr-CA" sz="1600" dirty="0"/>
              <a:t>			</a:t>
            </a:r>
          </a:p>
          <a:p>
            <a:pPr algn="just"/>
            <a:endParaRPr lang="fr-CA" sz="1600" dirty="0"/>
          </a:p>
          <a:p>
            <a:pPr algn="just"/>
            <a:r>
              <a:rPr lang="fr-CA" sz="1600" dirty="0"/>
              <a:t>			Laissez-vous aller avec l’éponge ou le nez de clown 				et appliquez du jaune sur la toile, afin d’y 					représenter votre joie.</a:t>
            </a:r>
          </a:p>
          <a:p>
            <a:endParaRPr lang="fr-CA" sz="1200" dirty="0"/>
          </a:p>
          <a:p>
            <a:endParaRPr lang="fr-CA" sz="1200" dirty="0"/>
          </a:p>
          <a:p>
            <a:endParaRPr lang="fr-CA" sz="1200" dirty="0"/>
          </a:p>
          <a:p>
            <a:endParaRPr lang="fr-CA" sz="1200" dirty="0"/>
          </a:p>
          <a:p>
            <a:endParaRPr lang="fr-CA" sz="1200" dirty="0"/>
          </a:p>
          <a:p>
            <a:endParaRPr lang="fr-CA" sz="1200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77" y="1196752"/>
            <a:ext cx="2914640" cy="1656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2638248" cy="19800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961310-8100-4942-B488-540F1679A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350507"/>
            <a:ext cx="3557125" cy="41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rgbClr val="FFC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88E8E-E13B-4191-BB54-8B4E17C5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Partage en groupe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F6408C-7B24-42C8-8590-25AB6BEE13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7342586" cy="3424107"/>
          </a:xfrm>
        </p:spPr>
        <p:txBody>
          <a:bodyPr>
            <a:normAutofit/>
          </a:bodyPr>
          <a:lstStyle/>
          <a:p>
            <a:r>
              <a:rPr lang="fr-CA" sz="2400" dirty="0"/>
              <a:t>Comment avez-vous vécu l’expérience?</a:t>
            </a:r>
          </a:p>
          <a:p>
            <a:r>
              <a:rPr lang="fr-CA" sz="2400" dirty="0"/>
              <a:t>Qu’avez-vous vu? Entendu?</a:t>
            </a:r>
          </a:p>
          <a:p>
            <a:r>
              <a:rPr lang="fr-CA" sz="2400" dirty="0"/>
              <a:t>Quand vous accompagnez les enfants dans l’émotion de la Joie, quelles sont vos stratégies?</a:t>
            </a:r>
          </a:p>
        </p:txBody>
      </p:sp>
    </p:spTree>
    <p:extLst>
      <p:ext uri="{BB962C8B-B14F-4D97-AF65-F5344CB8AC3E}">
        <p14:creationId xmlns:p14="http://schemas.microsoft.com/office/powerpoint/2010/main" val="197856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F13ED-9D3E-4C4B-9CDE-8819F17F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Horaire de l’après-midi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CFC8F-16F5-4FAF-9833-36723DE4B4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844824"/>
            <a:ext cx="7772870" cy="4032448"/>
          </a:xfrm>
        </p:spPr>
        <p:txBody>
          <a:bodyPr>
            <a:normAutofit/>
          </a:bodyPr>
          <a:lstStyle/>
          <a:p>
            <a:r>
              <a:rPr lang="fr-CA" dirty="0"/>
              <a:t>Présentation du projet / document</a:t>
            </a:r>
          </a:p>
          <a:p>
            <a:r>
              <a:rPr lang="fr-CA" dirty="0"/>
              <a:t>Atelier 1: Ancrage (comment son mes émotions) </a:t>
            </a:r>
          </a:p>
          <a:p>
            <a:r>
              <a:rPr lang="fr-CA" dirty="0"/>
              <a:t>Atelier 2: la joie</a:t>
            </a:r>
          </a:p>
          <a:p>
            <a:r>
              <a:rPr lang="fr-CA" dirty="0"/>
              <a:t>Atelier 3: la tristesse</a:t>
            </a:r>
          </a:p>
          <a:p>
            <a:r>
              <a:rPr lang="fr-CA" dirty="0"/>
              <a:t>Pause</a:t>
            </a:r>
          </a:p>
          <a:p>
            <a:r>
              <a:rPr lang="fr-CA" dirty="0"/>
              <a:t>Atelier 4: la colère</a:t>
            </a:r>
          </a:p>
          <a:p>
            <a:r>
              <a:rPr lang="fr-CA" dirty="0"/>
              <a:t>Atelier 5: la peur</a:t>
            </a:r>
          </a:p>
          <a:p>
            <a:r>
              <a:rPr lang="fr-CA" dirty="0"/>
              <a:t>Conclusion: la signature</a:t>
            </a:r>
          </a:p>
        </p:txBody>
      </p:sp>
    </p:spTree>
    <p:extLst>
      <p:ext uri="{BB962C8B-B14F-4D97-AF65-F5344CB8AC3E}">
        <p14:creationId xmlns:p14="http://schemas.microsoft.com/office/powerpoint/2010/main" val="268387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CDAFE8-28CB-4C45-B11A-24C655C0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4" y="1484784"/>
            <a:ext cx="8282752" cy="36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27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039718-FC09-46A0-BDEA-8D0D5DCB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10" y="882023"/>
            <a:ext cx="5385980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5A285B-C032-46A3-A089-B90AB55C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17" y="0"/>
            <a:ext cx="512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3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3357B8-A84D-441C-9986-A5FE299BA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876" y="0"/>
            <a:ext cx="5076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6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207223" y="887135"/>
            <a:ext cx="83088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		La tristesse (bleu)</a:t>
            </a:r>
          </a:p>
          <a:p>
            <a:pPr algn="just"/>
            <a:endParaRPr lang="fr-CA" sz="1400" dirty="0"/>
          </a:p>
          <a:p>
            <a:pPr algn="just"/>
            <a:r>
              <a:rPr lang="fr-CA" sz="1600" dirty="0"/>
              <a:t>Quand tu es triste, tu n’as envie de rien. </a:t>
            </a:r>
          </a:p>
          <a:p>
            <a:pPr algn="just"/>
            <a:r>
              <a:rPr lang="fr-CA" sz="1600" dirty="0"/>
              <a:t>Si tu t’ennuies, tu te sens seul.</a:t>
            </a:r>
          </a:p>
          <a:p>
            <a:pPr algn="just"/>
            <a:r>
              <a:rPr lang="fr-CA" sz="1600" dirty="0"/>
              <a:t>Parfois des larmes coulent de tes yeux </a:t>
            </a:r>
          </a:p>
          <a:p>
            <a:pPr algn="just"/>
            <a:r>
              <a:rPr lang="fr-CA" sz="1600" dirty="0"/>
              <a:t>(Extrait du livre: La couleur des émotions)</a:t>
            </a:r>
          </a:p>
          <a:p>
            <a:pPr algn="just"/>
            <a:endParaRPr lang="fr-CA" sz="1400" dirty="0"/>
          </a:p>
          <a:p>
            <a:pPr algn="ctr"/>
            <a:r>
              <a:rPr lang="fr-CA" sz="2000" b="1" dirty="0"/>
              <a:t>Prenons quelques instants pour se connecter à l’émotion de la tristesse.</a:t>
            </a:r>
          </a:p>
          <a:p>
            <a:pPr algn="just"/>
            <a:endParaRPr lang="fr-CA" sz="1400" dirty="0"/>
          </a:p>
          <a:p>
            <a:pPr algn="just"/>
            <a:r>
              <a:rPr lang="fr-CA" sz="1600" dirty="0"/>
              <a:t>Qu’est-ce qui t’émeut? Qu’est-ce qui te fait pleurer, y a-t-il un souvenir qui te vient en tête quand tu penses à la tristesse… un événement, un souvenir, une personne? Laisse-toi guider au son de cette mélodie. </a:t>
            </a:r>
          </a:p>
          <a:p>
            <a:pPr algn="just"/>
            <a:r>
              <a:rPr lang="fr-CA" sz="1600" dirty="0"/>
              <a:t>Prends ce temps pour toi. Qu’est-ce que ça te fait à l’intérieur de ton corps? Que ressens-tu?</a:t>
            </a:r>
          </a:p>
          <a:p>
            <a:pPr algn="just"/>
            <a:endParaRPr lang="fr-CA" sz="1600" dirty="0"/>
          </a:p>
          <a:p>
            <a:pPr algn="just"/>
            <a:r>
              <a:rPr lang="fr-CA" sz="1600" b="1" dirty="0"/>
              <a:t>				TECHNIQUE DE PEINTURE </a:t>
            </a:r>
            <a:r>
              <a:rPr lang="fr-CA" sz="1600" dirty="0"/>
              <a:t>(avec un vaporisateur ou 				une brosse à dent). </a:t>
            </a:r>
          </a:p>
          <a:p>
            <a:pPr algn="just"/>
            <a:r>
              <a:rPr lang="fr-CA" sz="1600" dirty="0"/>
              <a:t>				Au son de cette mélodie, laisse exprimer ta tristesse sur 				ta toile en frottant le poil de la brosse à dent avec de 				la couleur bleue ou en vaporisant de la peinture bleue 				pour y représenter la tristesse, tel des larmes qui 				coulent sur la toile.	</a:t>
            </a:r>
          </a:p>
          <a:p>
            <a:endParaRPr lang="fr-CA" sz="1200" dirty="0"/>
          </a:p>
          <a:p>
            <a:endParaRPr lang="fr-CA" sz="1200" dirty="0"/>
          </a:p>
          <a:p>
            <a:endParaRPr lang="fr-CA" sz="1200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62" y="332656"/>
            <a:ext cx="3556352" cy="23634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2" y="4437112"/>
            <a:ext cx="3599107" cy="20882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24F1A9-0FC3-4F0D-AF6B-7EAF0512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620688"/>
            <a:ext cx="4040559" cy="54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92CAD-D129-41BE-86E9-5F420A8B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Partage en groupe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FACBFB-9BD2-498E-B0A9-EDE4411927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6792" y="2420888"/>
            <a:ext cx="7969663" cy="2520280"/>
          </a:xfrm>
          <a:gradFill flip="none" rotWithShape="1">
            <a:gsLst>
              <a:gs pos="76000">
                <a:srgbClr val="0070C0">
                  <a:alpha val="18000"/>
                  <a:lumMod val="90000"/>
                </a:srgb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  <p:txBody>
          <a:bodyPr>
            <a:normAutofit lnSpcReduction="10000"/>
          </a:bodyPr>
          <a:lstStyle/>
          <a:p>
            <a:r>
              <a:rPr lang="fr-CA" sz="2400" dirty="0"/>
              <a:t>Comment avez-vous vécu l’expérience?</a:t>
            </a:r>
          </a:p>
          <a:p>
            <a:r>
              <a:rPr lang="fr-CA" sz="2400" dirty="0"/>
              <a:t>Qu’avez-vous vu? Entendu?</a:t>
            </a:r>
          </a:p>
          <a:p>
            <a:r>
              <a:rPr lang="fr-CA" sz="2400" dirty="0"/>
              <a:t>Quand vous accompagnez les enfants dans l’émotion de la tristesse, quelles sont vos stratégies?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4126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6E74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s de recherche d'images pour « temps de pause »">
            <a:extLst>
              <a:ext uri="{FF2B5EF4-FFF2-40B4-BE49-F238E27FC236}">
                <a16:creationId xmlns:a16="http://schemas.microsoft.com/office/drawing/2014/main" id="{2B4A2EB8-05A6-4016-A2A0-1DDDF5ED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7832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8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4AC9C37-CFBC-45DC-A46B-5B075469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9" y="1268760"/>
            <a:ext cx="8580525" cy="36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B1EDC71-7B1E-4CE7-B64B-731A9A92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82" y="983648"/>
            <a:ext cx="5640036" cy="48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0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331640" y="1340768"/>
            <a:ext cx="61566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Liste du matériel à avoir:</a:t>
            </a:r>
          </a:p>
          <a:p>
            <a:endParaRPr lang="fr-CA" sz="2400" dirty="0"/>
          </a:p>
          <a:p>
            <a:pPr marL="342900" indent="-342900">
              <a:buAutoNum type="arabicParenR"/>
            </a:pPr>
            <a:r>
              <a:rPr lang="fr-CA" sz="2400" dirty="0"/>
              <a:t>Toiles blanches (une pour 2-3 participantes)</a:t>
            </a:r>
          </a:p>
          <a:p>
            <a:pPr marL="342900" indent="-342900">
              <a:buAutoNum type="arabicParenR"/>
            </a:pPr>
            <a:r>
              <a:rPr lang="fr-CA" sz="2400" dirty="0"/>
              <a:t>Peinture acrylique (Rouge, bleu, noir, rouge)</a:t>
            </a:r>
          </a:p>
          <a:p>
            <a:pPr marL="342900" indent="-342900">
              <a:buAutoNum type="arabicParenR"/>
            </a:pPr>
            <a:r>
              <a:rPr lang="fr-CA" sz="2400" dirty="0"/>
              <a:t>Éponges et nez de clown</a:t>
            </a:r>
          </a:p>
          <a:p>
            <a:pPr marL="342900" indent="-342900">
              <a:buAutoNum type="arabicParenR"/>
            </a:pPr>
            <a:r>
              <a:rPr lang="fr-CA" sz="2400" dirty="0"/>
              <a:t>Brosse à dents et compte gouttes</a:t>
            </a:r>
          </a:p>
          <a:p>
            <a:pPr marL="342900" indent="-342900">
              <a:buAutoNum type="arabicParenR"/>
            </a:pPr>
            <a:r>
              <a:rPr lang="fr-CA" sz="2400" dirty="0"/>
              <a:t>Pailles</a:t>
            </a:r>
          </a:p>
          <a:p>
            <a:pPr marL="342900" indent="-342900">
              <a:buAutoNum type="arabicParenR"/>
            </a:pPr>
            <a:r>
              <a:rPr lang="fr-CA" sz="2400" dirty="0"/>
              <a:t>Plumes</a:t>
            </a:r>
          </a:p>
          <a:p>
            <a:pPr marL="342900" indent="-342900">
              <a:buAutoNum type="arabicParenR"/>
            </a:pPr>
            <a:r>
              <a:rPr lang="fr-CA" sz="2400" dirty="0"/>
              <a:t>Petites voitures</a:t>
            </a:r>
          </a:p>
          <a:p>
            <a:pPr marL="342900" indent="-342900">
              <a:buAutoNum type="arabicParenR"/>
            </a:pPr>
            <a:r>
              <a:rPr lang="fr-CA" sz="2400" dirty="0"/>
              <a:t>Livres: « La couleur des émotions »</a:t>
            </a:r>
          </a:p>
          <a:p>
            <a:pPr marL="342900" indent="-342900">
              <a:buAutoNum type="arabicParenR"/>
            </a:pPr>
            <a:r>
              <a:rPr lang="fr-CA" sz="2400" dirty="0"/>
              <a:t>Document: « Il était une fois…mes émotions »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02EEC5-EBDC-45D2-AD31-3BB0BC34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26" y="151593"/>
            <a:ext cx="5233547" cy="65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4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0F5727-25DB-4888-B4F5-AFA11BDB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72" y="0"/>
            <a:ext cx="5368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18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321365" y="612844"/>
            <a:ext cx="792087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La colère (rouge)</a:t>
            </a:r>
          </a:p>
          <a:p>
            <a:pPr algn="ctr"/>
            <a:endParaRPr lang="fr-CA" sz="1400" dirty="0"/>
          </a:p>
          <a:p>
            <a:r>
              <a:rPr lang="fr-CA" sz="1600" dirty="0"/>
              <a:t>La colère éclate comme l’orage. </a:t>
            </a:r>
          </a:p>
          <a:p>
            <a:r>
              <a:rPr lang="fr-CA" sz="1600" dirty="0"/>
              <a:t>Quand tu es en colère, tu as l’impression d’exploser. </a:t>
            </a:r>
          </a:p>
          <a:p>
            <a:r>
              <a:rPr lang="fr-CA" sz="1600" dirty="0"/>
              <a:t>Parfois tu cries sans pouvoir t’arrêter. </a:t>
            </a:r>
          </a:p>
          <a:p>
            <a:r>
              <a:rPr lang="fr-CA" sz="1600" dirty="0"/>
              <a:t>(Extrait du livre: La couleur des émotions)</a:t>
            </a:r>
          </a:p>
          <a:p>
            <a:pPr algn="ctr"/>
            <a:endParaRPr lang="fr-CA" sz="1600" dirty="0"/>
          </a:p>
          <a:p>
            <a:pPr algn="ctr"/>
            <a:r>
              <a:rPr lang="fr-CA" sz="2000" b="1" dirty="0"/>
              <a:t>Prenons quelques instants pour se connecter à l’émotion de la colère.</a:t>
            </a:r>
          </a:p>
          <a:p>
            <a:pPr algn="ctr"/>
            <a:endParaRPr lang="fr-CA" sz="1600" dirty="0"/>
          </a:p>
          <a:p>
            <a:pPr algn="just"/>
            <a:r>
              <a:rPr lang="fr-CA" sz="1600" dirty="0"/>
              <a:t>Quand tu es en colère, comment te sens-tu à l’intérieur de ton corps? Tu as envie de crier, te retirer, frapper? Qu’est-ce qui se passe en toi quand tu es fâchée? Rappelle-toi un événement, un souvenir, une personne. Laisse-toi guider au son de cette mélodie. Prends ce temps pour toi. Qu’est-ce que ça te fait à l’intérieur de ton corps? Que ressens-tu?</a:t>
            </a:r>
          </a:p>
          <a:p>
            <a:pPr algn="just"/>
            <a:endParaRPr lang="fr-CA" sz="1600" dirty="0"/>
          </a:p>
          <a:p>
            <a:pPr algn="just"/>
            <a:endParaRPr lang="fr-CA" sz="1600" dirty="0"/>
          </a:p>
          <a:p>
            <a:pPr algn="just"/>
            <a:r>
              <a:rPr lang="fr-CA" b="1" dirty="0"/>
              <a:t>				Technique de peinture: (la paille).</a:t>
            </a:r>
          </a:p>
          <a:p>
            <a:pPr algn="just"/>
            <a:r>
              <a:rPr lang="fr-CA" sz="1600" dirty="0"/>
              <a:t>				Dépose des gouttes de peinture rouge et souffle 				dans la paille pour laisser sortir ta colère. Laisse 				monter le volcan en toi, fais-le sortir sur ta toile de 				tes émotions.</a:t>
            </a:r>
          </a:p>
          <a:p>
            <a:pPr algn="ctr"/>
            <a:endParaRPr lang="fr-CA" sz="1600" dirty="0"/>
          </a:p>
          <a:p>
            <a:pPr algn="ctr"/>
            <a:endParaRPr lang="fr-CA" sz="1200" dirty="0"/>
          </a:p>
          <a:p>
            <a:pPr algn="ctr"/>
            <a:endParaRPr lang="fr-CA" sz="120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0"/>
          <a:stretch/>
        </p:blipFill>
        <p:spPr>
          <a:xfrm>
            <a:off x="6039543" y="332656"/>
            <a:ext cx="2492896" cy="1944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1" y="4365104"/>
            <a:ext cx="3466140" cy="23107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8EA5E9-E9B5-4D95-B71E-A55F0851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08720"/>
            <a:ext cx="419766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38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C4CAE-2464-4591-9F3A-FB149BFB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Partage en groupe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F71194-D500-4E5A-91F6-0E4EB192D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592" y="2492896"/>
            <a:ext cx="7992888" cy="3424107"/>
          </a:xfrm>
        </p:spPr>
        <p:txBody>
          <a:bodyPr/>
          <a:lstStyle/>
          <a:p>
            <a:r>
              <a:rPr lang="fr-CA" sz="2400" dirty="0"/>
              <a:t>Comment avez-vous vécu l’expérience?</a:t>
            </a:r>
          </a:p>
          <a:p>
            <a:r>
              <a:rPr lang="fr-CA" sz="2400" dirty="0"/>
              <a:t>Qu’avez-vous vu? Entendu?</a:t>
            </a:r>
          </a:p>
          <a:p>
            <a:r>
              <a:rPr lang="fr-CA" sz="2400" dirty="0"/>
              <a:t>Quand vous accompagnez les enfants dans l’émotion de la colère, quelles sont vos stratégies?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3696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409947-5869-4010-9768-7675F032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746413" cy="40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6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13A7551-2F9A-4F4B-9687-C0C361B6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53" y="764704"/>
            <a:ext cx="5816293" cy="51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44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B3343F-60DC-4EC3-876A-691218A8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78" y="0"/>
            <a:ext cx="5097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7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84763A-CD1D-4DAD-B662-8BB8949C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26" y="81726"/>
            <a:ext cx="5233547" cy="66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82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683568" y="620688"/>
            <a:ext cx="75608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	  La peur (mauve)</a:t>
            </a:r>
          </a:p>
          <a:p>
            <a:pPr algn="ctr"/>
            <a:endParaRPr lang="fr-CA" sz="1600" dirty="0"/>
          </a:p>
          <a:p>
            <a:pPr algn="just"/>
            <a:r>
              <a:rPr lang="fr-CA" sz="1600" dirty="0"/>
              <a:t>La peur est sournoise, elle nous fait vibrer. </a:t>
            </a:r>
          </a:p>
          <a:p>
            <a:pPr algn="just"/>
            <a:r>
              <a:rPr lang="fr-CA" sz="1600" dirty="0"/>
              <a:t>Parfois, elle nous donne envie de trembler, </a:t>
            </a:r>
          </a:p>
          <a:p>
            <a:pPr algn="just"/>
            <a:r>
              <a:rPr lang="fr-CA" sz="1600" dirty="0"/>
              <a:t>d’avoir froid. </a:t>
            </a:r>
          </a:p>
          <a:p>
            <a:pPr algn="just"/>
            <a:endParaRPr lang="fr-CA" sz="1600" dirty="0"/>
          </a:p>
          <a:p>
            <a:pPr algn="just"/>
            <a:endParaRPr lang="fr-CA" sz="1600" dirty="0"/>
          </a:p>
          <a:p>
            <a:pPr algn="just"/>
            <a:r>
              <a:rPr lang="fr-CA" b="1" dirty="0"/>
              <a:t>Prenons quelques instants pour se connecter à l’émotion de la peur.</a:t>
            </a:r>
          </a:p>
          <a:p>
            <a:pPr algn="just"/>
            <a:endParaRPr lang="fr-CA" sz="1600" dirty="0"/>
          </a:p>
          <a:p>
            <a:pPr algn="just"/>
            <a:r>
              <a:rPr lang="fr-CA" sz="1600" dirty="0"/>
              <a:t>Pour toi, qu’est-ce qui représente la peur? Rappelle-toi un souvenir, un événement, une chose qui te fait peur. Essaie de voir en toi ce que cela provoque comme émotion.</a:t>
            </a:r>
          </a:p>
          <a:p>
            <a:pPr algn="just"/>
            <a:r>
              <a:rPr lang="fr-CA" sz="1600" b="1" dirty="0"/>
              <a:t>			</a:t>
            </a:r>
          </a:p>
          <a:p>
            <a:pPr algn="just"/>
            <a:endParaRPr lang="fr-CA" sz="1600" b="1" dirty="0"/>
          </a:p>
          <a:p>
            <a:pPr algn="just"/>
            <a:r>
              <a:rPr lang="fr-CA" sz="1600" b="1" dirty="0"/>
              <a:t>				Technique de peinture: (le mouvement). </a:t>
            </a:r>
            <a:r>
              <a:rPr lang="fr-CA" sz="1600" dirty="0"/>
              <a:t>Au 				son de la mélodie, exprime cette peur en 					laissant ta trace sur la toile.</a:t>
            </a:r>
          </a:p>
          <a:p>
            <a:pPr algn="just"/>
            <a:r>
              <a:rPr lang="fr-CA" sz="1600" dirty="0"/>
              <a:t>				Imagine cette peur qui prend la fuite en appliquant 			la couleur du noir sur la toile de tes émotions.</a:t>
            </a:r>
          </a:p>
          <a:p>
            <a:endParaRPr lang="fr-CA" sz="1200" dirty="0"/>
          </a:p>
          <a:p>
            <a:endParaRPr lang="fr-CA" sz="1200" dirty="0"/>
          </a:p>
          <a:p>
            <a:endParaRPr lang="fr-CA" sz="1200" dirty="0"/>
          </a:p>
          <a:p>
            <a:endParaRPr lang="fr-CA" sz="1200" dirty="0"/>
          </a:p>
          <a:p>
            <a:endParaRPr lang="fr-CA" sz="120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02549"/>
            <a:ext cx="3502144" cy="23347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5" y="332656"/>
            <a:ext cx="3665083" cy="20616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B28908-A91C-4BFD-9FB1-EA5F2599A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79" y="0"/>
            <a:ext cx="5352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06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E98EC6E-6431-4AE4-BC46-46EA2C11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80728"/>
            <a:ext cx="4324229" cy="43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2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9D45F-076F-413F-AE0E-F253EC1E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Partage en groupe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8C0B3-2012-4F81-9B7E-E29034F359FB}"/>
              </a:ext>
            </a:extLst>
          </p:cNvPr>
          <p:cNvSpPr/>
          <p:nvPr/>
        </p:nvSpPr>
        <p:spPr>
          <a:xfrm>
            <a:off x="575556" y="264417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Comment avez-vous vécu l’expérience?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Qu’avez-vous vu? Entendu?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Quand vous accompagnez les enfants dans l’émotions de la peur, quelles sont vos stratégies?</a:t>
            </a:r>
          </a:p>
        </p:txBody>
      </p:sp>
    </p:spTree>
    <p:extLst>
      <p:ext uri="{BB962C8B-B14F-4D97-AF65-F5344CB8AC3E}">
        <p14:creationId xmlns:p14="http://schemas.microsoft.com/office/powerpoint/2010/main" val="1058972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94CB1E-6175-4670-ABF8-5F01F0528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2776"/>
            <a:ext cx="6924474" cy="33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1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C5E8E2-DE79-41B7-8A80-47B6B06B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94" y="939797"/>
            <a:ext cx="6205211" cy="49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56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973783-363E-4FC3-84F6-2E914D4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21515"/>
            <a:ext cx="4971841" cy="62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46D46-EF6D-44CB-B154-3C11E5D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Tw Cen MT" panose="020B0602020104020603" pitchFamily="34" charset="0"/>
              </a:rPr>
              <a:t>La signature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87FA59-BB28-4FBC-9593-014E5C3A98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768195"/>
            <a:ext cx="8278690" cy="4901165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Tremper une main et déposer son empreinte </a:t>
            </a:r>
          </a:p>
          <a:p>
            <a:pPr marL="0" indent="0">
              <a:buNone/>
            </a:pPr>
            <a:r>
              <a:rPr lang="fr-CA" dirty="0"/>
              <a:t>sur la toile comme touche finale.  </a:t>
            </a:r>
          </a:p>
          <a:p>
            <a:pPr marL="0" indent="0">
              <a:buNone/>
            </a:pPr>
            <a:r>
              <a:rPr lang="fr-CA" dirty="0"/>
              <a:t>on peut également tremper un doigt dans chaque couleur. </a:t>
            </a:r>
          </a:p>
          <a:p>
            <a:pPr marL="0" indent="0">
              <a:buNone/>
            </a:pPr>
            <a:r>
              <a:rPr lang="fr-CA" dirty="0"/>
              <a:t>OU</a:t>
            </a:r>
          </a:p>
          <a:p>
            <a:pPr marL="0" indent="0">
              <a:buNone/>
            </a:pPr>
            <a:r>
              <a:rPr lang="fr-CA" dirty="0"/>
              <a:t>Apposer votre plus belle signature!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 Vous êtes maintenant des champions des émotions!</a:t>
            </a:r>
          </a:p>
          <a:p>
            <a:endParaRPr lang="fr-CA" dirty="0"/>
          </a:p>
        </p:txBody>
      </p:sp>
      <p:pic>
        <p:nvPicPr>
          <p:cNvPr id="2050" name="Picture 2" descr="Picasso, Signature, Pablo Picasso, Peintre, Artiste">
            <a:extLst>
              <a:ext uri="{FF2B5EF4-FFF2-40B4-BE49-F238E27FC236}">
                <a16:creationId xmlns:a16="http://schemas.microsoft.com/office/drawing/2014/main" id="{AD19DAE2-4347-41CE-ABDA-26467577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94503"/>
            <a:ext cx="3707904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bidextrie, Main, Symbole, D'Impression, Couleur">
            <a:extLst>
              <a:ext uri="{FF2B5EF4-FFF2-40B4-BE49-F238E27FC236}">
                <a16:creationId xmlns:a16="http://schemas.microsoft.com/office/drawing/2014/main" id="{6FF47EF1-C7A0-4782-8B90-162EB28D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932">
            <a:off x="5859345" y="134153"/>
            <a:ext cx="3063635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19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8ACC0-F7F2-48BA-A191-49D0E5D7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124744"/>
            <a:ext cx="7773338" cy="4466666"/>
          </a:xfrm>
        </p:spPr>
        <p:txBody>
          <a:bodyPr/>
          <a:lstStyle/>
          <a:p>
            <a:r>
              <a:rPr lang="fr-CA" dirty="0"/>
              <a:t>Que voyez-vous dans votre création?</a:t>
            </a:r>
            <a:br>
              <a:rPr lang="fr-CA" dirty="0"/>
            </a:br>
            <a:br>
              <a:rPr lang="fr-CA" dirty="0"/>
            </a:br>
            <a:r>
              <a:rPr lang="fr-CA" dirty="0"/>
              <a:t>Quel est le titre de votre œuvre?</a:t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91794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552161-3CE2-4D05-B8B4-1D1AC66C4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14400"/>
            <a:ext cx="3723309" cy="5229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053410D-6D59-4942-9786-E76548052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935" y="814400"/>
            <a:ext cx="401802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63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C3E7A-26E0-4C44-A6BB-CE7EEDC5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Et la suite…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4672E-1E4C-4F54-BD68-DC4F776664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916833"/>
            <a:ext cx="7772870" cy="4176464"/>
          </a:xfrm>
        </p:spPr>
        <p:txBody>
          <a:bodyPr>
            <a:normAutofit/>
          </a:bodyPr>
          <a:lstStyle/>
          <a:p>
            <a:r>
              <a:rPr lang="fr-CA" sz="2800" dirty="0"/>
              <a:t>Réalisation du projet dans les organismes</a:t>
            </a:r>
          </a:p>
          <a:p>
            <a:r>
              <a:rPr lang="fr-CA" sz="2800" dirty="0"/>
              <a:t>Vernissage dans la Semaine de la famille (11 au 17 mai 2020)</a:t>
            </a:r>
          </a:p>
          <a:p>
            <a:r>
              <a:rPr lang="fr-CA" sz="2800" dirty="0"/>
              <a:t>Exposition des œuvres dans les bibliothèques de </a:t>
            </a:r>
            <a:r>
              <a:rPr lang="fr-CA" sz="2800" dirty="0" err="1"/>
              <a:t>lévis</a:t>
            </a:r>
            <a:r>
              <a:rPr lang="fr-CA" sz="2800" dirty="0"/>
              <a:t> (dont votre toile) 25 mai au 26 juin 2020</a:t>
            </a:r>
          </a:p>
          <a:p>
            <a:r>
              <a:rPr lang="fr-CA" sz="2800" dirty="0"/>
              <a:t>Dépôt du projet sur agir-tôt</a:t>
            </a:r>
          </a:p>
        </p:txBody>
      </p:sp>
    </p:spTree>
    <p:extLst>
      <p:ext uri="{BB962C8B-B14F-4D97-AF65-F5344CB8AC3E}">
        <p14:creationId xmlns:p14="http://schemas.microsoft.com/office/powerpoint/2010/main" val="864527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7703A-7D4C-4241-A4B1-A2D639DA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partenaires du projet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2BE92C-7D75-4259-9000-543650D8D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84"/>
          <a:stretch/>
        </p:blipFill>
        <p:spPr>
          <a:xfrm>
            <a:off x="3143464" y="2087153"/>
            <a:ext cx="3209154" cy="13681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CDD85F-2CC1-468C-B085-A78FD8FCC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04" y="3980316"/>
            <a:ext cx="2179273" cy="1596177"/>
          </a:xfrm>
          <a:prstGeom prst="rect">
            <a:avLst/>
          </a:prstGeom>
        </p:spPr>
      </p:pic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F386C8F-476B-4426-9E97-588FDE65E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62006"/>
              </p:ext>
            </p:extLst>
          </p:nvPr>
        </p:nvGraphicFramePr>
        <p:xfrm>
          <a:off x="2472219" y="3769546"/>
          <a:ext cx="1800200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5" imgW="2743139" imgH="2743065" progId="AcroExch.Document.DC">
                  <p:embed/>
                </p:oleObj>
              </mc:Choice>
              <mc:Fallback>
                <p:oleObj name="Acrobat Document" r:id="rId5" imgW="2743139" imgH="27430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2219" y="3769546"/>
                        <a:ext cx="1800200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69BC7ED-0AE0-4EBA-B0C7-EC9BA8BCE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7" y="4211306"/>
            <a:ext cx="1958741" cy="13516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C37A90-07E5-4893-842A-15B82D4B5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33" y="2011412"/>
            <a:ext cx="1585246" cy="15852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ECE499B-CC0B-4A90-855F-E5A21947A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83" y="4080224"/>
            <a:ext cx="2188858" cy="1482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2F954E5-00F1-43DE-819A-7C05D192CD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109" y="2172650"/>
            <a:ext cx="2217471" cy="12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84C4670-3C59-4A00-8903-69695C313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380"/>
            <a:ext cx="3098716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518D8A8-438A-43C4-9EA8-FEB081AAA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20688"/>
            <a:ext cx="46517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07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3E0F7-FAA8-44C0-9C54-97B7F677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64704"/>
            <a:ext cx="7773338" cy="1596177"/>
          </a:xfrm>
        </p:spPr>
        <p:txBody>
          <a:bodyPr/>
          <a:lstStyle/>
          <a:p>
            <a:r>
              <a:rPr lang="fr-CA" dirty="0"/>
              <a:t>évaluation</a:t>
            </a:r>
          </a:p>
        </p:txBody>
      </p:sp>
      <p:pic>
        <p:nvPicPr>
          <p:cNvPr id="3078" name="Picture 6" descr="Merci, Gratitude, Appréciation, Apprécier">
            <a:extLst>
              <a:ext uri="{FF2B5EF4-FFF2-40B4-BE49-F238E27FC236}">
                <a16:creationId xmlns:a16="http://schemas.microsoft.com/office/drawing/2014/main" id="{31B1B1C6-90B5-4D9C-B5D6-913839F80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8204" r="10903" b="11398"/>
          <a:stretch/>
        </p:blipFill>
        <p:spPr bwMode="auto">
          <a:xfrm>
            <a:off x="2123728" y="2204864"/>
            <a:ext cx="48965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1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B5AA6B-540E-4E41-9106-09A03CEC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3442"/>
            <a:ext cx="4014080" cy="666914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ECD07E-864E-4F19-B683-A95D7D53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48079"/>
            <a:ext cx="4732603" cy="61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3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227FA99-7166-4C58-833B-32F70DF20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604453" cy="36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611560" y="1052736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u="sng" dirty="0">
                <a:cs typeface="Arial" pitchFamily="34" charset="0"/>
              </a:rPr>
              <a:t>Thématique de peinture sur toile portant sur les émotions : Procédure</a:t>
            </a:r>
          </a:p>
          <a:p>
            <a:pPr algn="just"/>
            <a:r>
              <a:rPr lang="fr-CA" sz="2400" dirty="0">
                <a:cs typeface="Arial" pitchFamily="34" charset="0"/>
              </a:rPr>
              <a:t>				</a:t>
            </a:r>
          </a:p>
          <a:p>
            <a:pPr algn="just"/>
            <a:r>
              <a:rPr lang="fr-CA" sz="2400" dirty="0">
                <a:cs typeface="Arial" pitchFamily="34" charset="0"/>
              </a:rPr>
              <a:t>				Inspiré du livre: « La couleur des 				émotions » et du document: </a:t>
            </a:r>
          </a:p>
          <a:p>
            <a:pPr algn="just"/>
            <a:r>
              <a:rPr lang="fr-CA" sz="2400" dirty="0">
                <a:cs typeface="Arial" pitchFamily="34" charset="0"/>
              </a:rPr>
              <a:t>			     </a:t>
            </a:r>
            <a:r>
              <a:rPr lang="fr-CA" sz="2400" b="1" dirty="0">
                <a:cs typeface="Arial" pitchFamily="34" charset="0"/>
              </a:rPr>
              <a:t>« Il était une fois…mes émotions »</a:t>
            </a:r>
            <a:r>
              <a:rPr lang="fr-CA" sz="2400" dirty="0">
                <a:cs typeface="Arial" pitchFamily="34" charset="0"/>
              </a:rPr>
              <a:t>, 				vous peindrez une œuvre 					collective en expérimentant cinq 				techniques simples de peinture. 				Bonne créativité et laissez-vous 				aller.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3600400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827584" y="982176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/>
              <a:t>Vous arrive-t-il de vous lever du mauvais pied, de vous tout brouille, de sentir vos émotions mélangées?</a:t>
            </a:r>
          </a:p>
          <a:p>
            <a:pPr algn="just"/>
            <a:r>
              <a:rPr lang="fr-CA" sz="2400" dirty="0"/>
              <a:t>Tout comme les enfants, nous avons à identifier, reconnaître et gérer nos émotions au quotidien.</a:t>
            </a:r>
          </a:p>
          <a:p>
            <a:pPr algn="just"/>
            <a:r>
              <a:rPr lang="fr-CA" sz="2400" dirty="0"/>
              <a:t>Lors de la création de la toile sur les émotions, vous allez prendre quelques instants pour vous centrer sur l’émotion visité: un temps pour écouter ce que notre corps a à dire.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716907" cy="38356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573</TotalTime>
  <Words>545</Words>
  <Application>Microsoft Office PowerPoint</Application>
  <PresentationFormat>Affichage à l'écran (4:3)</PresentationFormat>
  <Paragraphs>132</Paragraphs>
  <Slides>50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Tw Cen MT</vt:lpstr>
      <vt:lpstr>Ronds dans l’eau</vt:lpstr>
      <vt:lpstr>Acrobat Document</vt:lpstr>
      <vt:lpstr>Présentation PowerPoint</vt:lpstr>
      <vt:lpstr>Horaire de l’après-midi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Partage en groupe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Partage en groupe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Partage en groupe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Partage en groupe</vt:lpstr>
      <vt:lpstr>Présentation PowerPoint</vt:lpstr>
      <vt:lpstr>Présentation PowerPoint</vt:lpstr>
      <vt:lpstr>Présentation PowerPoint</vt:lpstr>
      <vt:lpstr>La signature</vt:lpstr>
      <vt:lpstr>Que voyez-vous dans votre création?  Quel est le titre de votre œuvre? </vt:lpstr>
      <vt:lpstr>Présentation PowerPoint</vt:lpstr>
      <vt:lpstr>Et la suite…</vt:lpstr>
      <vt:lpstr>Les partenaires du projet</vt:lpstr>
      <vt:lpstr>évaluation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mboutin</dc:creator>
  <cp:lastModifiedBy>Geneviève Mallette</cp:lastModifiedBy>
  <cp:revision>71</cp:revision>
  <dcterms:created xsi:type="dcterms:W3CDTF">2015-09-04T18:03:54Z</dcterms:created>
  <dcterms:modified xsi:type="dcterms:W3CDTF">2020-01-15T15:34:24Z</dcterms:modified>
</cp:coreProperties>
</file>